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08" r:id="rId2"/>
    <p:sldId id="271" r:id="rId3"/>
    <p:sldId id="256" r:id="rId4"/>
    <p:sldId id="257" r:id="rId5"/>
    <p:sldId id="258" r:id="rId6"/>
    <p:sldId id="259" r:id="rId7"/>
    <p:sldId id="267" r:id="rId8"/>
    <p:sldId id="260" r:id="rId9"/>
    <p:sldId id="263" r:id="rId10"/>
    <p:sldId id="268" r:id="rId11"/>
    <p:sldId id="269" r:id="rId12"/>
    <p:sldId id="275" r:id="rId13"/>
    <p:sldId id="276" r:id="rId14"/>
    <p:sldId id="277" r:id="rId15"/>
    <p:sldId id="278" r:id="rId16"/>
    <p:sldId id="274" r:id="rId17"/>
    <p:sldId id="280" r:id="rId18"/>
    <p:sldId id="281" r:id="rId19"/>
    <p:sldId id="309" r:id="rId20"/>
    <p:sldId id="282" r:id="rId21"/>
    <p:sldId id="279" r:id="rId22"/>
    <p:sldId id="266" r:id="rId23"/>
    <p:sldId id="284" r:id="rId24"/>
    <p:sldId id="285" r:id="rId25"/>
    <p:sldId id="273" r:id="rId26"/>
    <p:sldId id="300" r:id="rId27"/>
    <p:sldId id="301" r:id="rId28"/>
    <p:sldId id="270" r:id="rId29"/>
    <p:sldId id="306" r:id="rId30"/>
    <p:sldId id="307" r:id="rId31"/>
    <p:sldId id="272" r:id="rId32"/>
    <p:sldId id="283" r:id="rId33"/>
    <p:sldId id="291" r:id="rId34"/>
    <p:sldId id="286" r:id="rId35"/>
    <p:sldId id="287" r:id="rId36"/>
    <p:sldId id="288" r:id="rId37"/>
    <p:sldId id="289" r:id="rId38"/>
    <p:sldId id="292" r:id="rId39"/>
    <p:sldId id="290" r:id="rId40"/>
    <p:sldId id="293" r:id="rId41"/>
    <p:sldId id="294" r:id="rId42"/>
    <p:sldId id="304" r:id="rId43"/>
    <p:sldId id="305" r:id="rId44"/>
    <p:sldId id="302" r:id="rId45"/>
    <p:sldId id="303" r:id="rId46"/>
    <p:sldId id="310" r:id="rId47"/>
    <p:sldId id="296" r:id="rId48"/>
    <p:sldId id="297" r:id="rId49"/>
    <p:sldId id="295" r:id="rId50"/>
    <p:sldId id="262" r:id="rId51"/>
    <p:sldId id="299" r:id="rId52"/>
    <p:sldId id="29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099A7-6450-4B18-ABB0-6DF1DC935A9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98862-B1AE-43A7-8093-815CC615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2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EB9E-EDED-4C6B-DE83-167F840C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B0B9D-4592-BA78-0D09-CFEBEE42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AC62-7779-5469-9F49-A166E63D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EFF86-22B9-4A97-9774-312289E8025D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06FF-AD68-5C90-D72D-D28CF7B3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67A8-1C79-CF6E-54D3-F9C01BB3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A82D-67B1-4A76-5B26-A6B14EB4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BB5BB-E0CB-8664-3EFC-32BB486B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D363-0EF5-0659-70EA-CCC783A8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E5989-CEF6-497C-B875-32F5F83E3C81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5085-1599-35EA-D575-E73AADDD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FBF8-464A-CA2E-9546-603CCB52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77DED-E89E-9C5D-DD48-66C97BA8D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2884-282D-5586-297F-F5B46678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E1CA-68C2-9F5A-3EEB-241237E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009E-A90D-46B2-B286-01A83153DBE2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0E83-84E1-D64E-7310-E3788612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A0A1-DF2B-3D65-4B94-5EE4D600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23A9-4AE1-8372-1E8E-176290D9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6EB2-4558-F002-9F4C-D76716E4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A171-AD33-405E-D678-F03A6F7F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506-4DC1-41CF-87E0-DFA73610F4C8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5672F-B5F1-92A7-7CC6-44D5B354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9461-EDC5-B2E0-3221-BF39CD43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EB1-DEE1-32DD-72D1-7B60CD7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7F7F7-B077-0984-7272-0F9AD644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6796-32D6-E498-9F82-EC61D904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BD9A-4535-4064-B9AA-9F946B460A16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1B368-EF6A-8FF6-9C2F-00C03828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6F69-41CA-0F18-2B1D-511DB75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8178-A66B-9367-D05A-65D444DB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2245-D645-0EE2-6F75-F01B7FE1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75B42-1A0F-5DCF-722F-AEE0B8954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46D3B-D114-47CE-7FFB-CF1C5054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515F-4CE8-4FBF-8BD0-A1AE08D1E72B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B454F-9CA6-AAA5-3993-90859F82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39818-798F-6E9A-41A2-AEFC44EE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7ECC-5B80-BAD2-1A36-0C6FE41E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27432-B0C0-4FC1-88F0-6C5286B4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0888-9168-E7FC-E0FA-4B62BE33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6975A-7C69-0B17-118B-442C32DA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D9A6-9A9E-3422-1770-999E2BA46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14477-3C2F-07B9-6E6A-BF7EC6FE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CB1-5A79-4B21-A309-E665D397EDF3}" type="datetime1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F1455-AAF1-4513-5FAC-F43C9C7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4C99F-2FF0-8E0F-9FE4-3BE1329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4E33-6C55-60B0-8E19-DC3A1EF0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C8F65-1FFB-F30B-4D76-A091E6D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92D0-022A-43A1-A9EC-0E75BB4D084D}" type="datetime1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D5B07-8DE0-1555-AC53-A0E22655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C9866-A8AE-C710-1C28-FDA874EB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24441-F269-A946-89B5-6A33FCB2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51526-FA22-43FC-B0B7-CF1EC37DE5E3}" type="datetime1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69D0E-2825-F9BC-CE55-C3863CA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665A-7B20-D510-B309-E21AE1BB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C93-647C-8AB1-C7B9-177583CC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2B98-D8E2-E407-30BC-35CE822F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F50C-DEDE-B24B-F3C3-9B45FF23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C0AB-C465-06B0-749D-15231B93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B2FB-50F1-4E82-B9E9-7EBA99482222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6FDAE-52E6-DF03-AD0A-CE01B1D8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CB5A6-9952-9BC7-4821-6C95A04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14C8-96B3-AF1C-9257-E9271C59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417D-2E44-31B3-B801-AE74AEE51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13D12-4A3B-98FC-1AB9-2948AAF2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9C02-403D-1CDC-5AC1-2E50C9F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918-D5F7-4E6D-ADBE-0F8B718C1E81}" type="datetime1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144D-78F5-3118-BCBF-3B477C49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93DB-67BC-B95E-3DCE-B088CF76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52C99-5554-A950-A296-1EEE474F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CF13-5E61-BA35-DA97-EED87869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F3216-6C39-5D14-9524-3570C78EA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5A6114-0A4E-401E-99A3-C9F1BFCF6F38}" type="datetime1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1488-FFB2-DD58-4BE4-1872B7E16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0250-A5DF-8224-ED69-5ADBD2CAD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206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chine_learning" TargetMode="External"/><Relationship Id="rId13" Type="http://schemas.openxmlformats.org/officeDocument/2006/relationships/hyperlink" Target="https://en.wikipedia.org/wiki/New_York_University" TargetMode="External"/><Relationship Id="rId18" Type="http://schemas.openxmlformats.org/officeDocument/2006/relationships/hyperlink" Target="https://en.wikipedia.org/wiki/Convolutional_neural_network" TargetMode="External"/><Relationship Id="rId26" Type="http://schemas.openxmlformats.org/officeDocument/2006/relationships/hyperlink" Target="https://en.wikipedia.org/wiki/Yann_LeCun#cite_note-7" TargetMode="External"/><Relationship Id="rId3" Type="http://schemas.openxmlformats.org/officeDocument/2006/relationships/hyperlink" Target="https://en.wikipedia.org/wiki/Help:IPA/English" TargetMode="External"/><Relationship Id="rId21" Type="http://schemas.openxmlformats.org/officeDocument/2006/relationships/hyperlink" Target="https://en.wikipedia.org/wiki/DjVu" TargetMode="External"/><Relationship Id="rId7" Type="http://schemas.openxmlformats.org/officeDocument/2006/relationships/hyperlink" Target="https://en.wikipedia.org/wiki/Computer_scientist" TargetMode="External"/><Relationship Id="rId12" Type="http://schemas.openxmlformats.org/officeDocument/2006/relationships/hyperlink" Target="https://en.wikipedia.org/wiki/Courant_Institute_of_Mathematical_Sciences" TargetMode="External"/><Relationship Id="rId17" Type="http://schemas.openxmlformats.org/officeDocument/2006/relationships/hyperlink" Target="https://en.wikipedia.org/wiki/Optical_character_recognition" TargetMode="External"/><Relationship Id="rId25" Type="http://schemas.openxmlformats.org/officeDocument/2006/relationships/hyperlink" Target="https://en.wikipedia.org/wiki/Turing_Award" TargetMode="External"/><Relationship Id="rId2" Type="http://schemas.openxmlformats.org/officeDocument/2006/relationships/hyperlink" Target="https://en.wikipedia.org/wiki/Yann_LeCun#cite_note-1" TargetMode="External"/><Relationship Id="rId16" Type="http://schemas.openxmlformats.org/officeDocument/2006/relationships/hyperlink" Target="https://en.wikipedia.org/wiki/Yann_LeCun#cite_note-4" TargetMode="External"/><Relationship Id="rId20" Type="http://schemas.openxmlformats.org/officeDocument/2006/relationships/hyperlink" Target="https://en.wikipedia.org/wiki/Yann_LeCun#cite_note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Yann_LeCun#cite_note-auto-2" TargetMode="External"/><Relationship Id="rId11" Type="http://schemas.openxmlformats.org/officeDocument/2006/relationships/hyperlink" Target="https://en.wikipedia.org/wiki/Computational_neuroscience" TargetMode="External"/><Relationship Id="rId24" Type="http://schemas.openxmlformats.org/officeDocument/2006/relationships/hyperlink" Target="https://en.wikipedia.org/wiki/Geoffrey_Hinton" TargetMode="External"/><Relationship Id="rId5" Type="http://schemas.openxmlformats.org/officeDocument/2006/relationships/hyperlink" Target="https://en.wikipedia.org/wiki/Help:IPA/French" TargetMode="External"/><Relationship Id="rId15" Type="http://schemas.openxmlformats.org/officeDocument/2006/relationships/hyperlink" Target="https://en.wikipedia.org/wiki/Yann_LeCun#cite_note-3" TargetMode="External"/><Relationship Id="rId23" Type="http://schemas.openxmlformats.org/officeDocument/2006/relationships/hyperlink" Target="https://en.wikipedia.org/wiki/Yoshua_Bengio" TargetMode="External"/><Relationship Id="rId28" Type="http://schemas.openxmlformats.org/officeDocument/2006/relationships/image" Target="../media/image28.jpeg"/><Relationship Id="rId10" Type="http://schemas.openxmlformats.org/officeDocument/2006/relationships/hyperlink" Target="https://en.wikipedia.org/wiki/Mobile_robotics" TargetMode="External"/><Relationship Id="rId19" Type="http://schemas.openxmlformats.org/officeDocument/2006/relationships/hyperlink" Target="https://en.wikipedia.org/wiki/Yann_LeCun#cite_note-5" TargetMode="External"/><Relationship Id="rId4" Type="http://schemas.openxmlformats.org/officeDocument/2006/relationships/hyperlink" Target="https://en.wikipedia.org/wiki/Help:Pronunciation_respelling_key" TargetMode="External"/><Relationship Id="rId9" Type="http://schemas.openxmlformats.org/officeDocument/2006/relationships/hyperlink" Target="https://en.wikipedia.org/wiki/Computer_vision" TargetMode="External"/><Relationship Id="rId14" Type="http://schemas.openxmlformats.org/officeDocument/2006/relationships/hyperlink" Target="https://en.wikipedia.org/wiki/Meta_Platforms" TargetMode="External"/><Relationship Id="rId22" Type="http://schemas.openxmlformats.org/officeDocument/2006/relationships/hyperlink" Target="https://en.wikipedia.org/wiki/L%C3%A9on_Bottou" TargetMode="External"/><Relationship Id="rId27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setosa.io/ev/image-kernel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ffinelayer.com/pixsrv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istill.pub/2021/gnn-intro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emini.google.com/ap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9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5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71.jpeg"/><Relationship Id="rId10" Type="http://schemas.openxmlformats.org/officeDocument/2006/relationships/image" Target="../media/image74.emf"/><Relationship Id="rId4" Type="http://schemas.openxmlformats.org/officeDocument/2006/relationships/image" Target="../media/image70.png"/><Relationship Id="rId9" Type="http://schemas.openxmlformats.org/officeDocument/2006/relationships/oleObject" Target="../embeddings/oleObject4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umalabs.ai/dream-machine" TargetMode="External"/><Relationship Id="rId2" Type="http://schemas.openxmlformats.org/officeDocument/2006/relationships/hyperlink" Target="https://www.midjourney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obe.com/products/firefly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penai.com/index/emergent-tool-us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61FF-B1E1-15CE-EA04-5D58C2642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811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fa-IR" dirty="0"/>
            </a:br>
            <a:r>
              <a:rPr lang="en-US" dirty="0"/>
              <a:t>Deep Leaning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6F526-261A-676D-1030-12F09B68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71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439D6-CB5E-A006-AEA4-DEFA8BB9AFCE}"/>
              </a:ext>
            </a:extLst>
          </p:cNvPr>
          <p:cNvGrpSpPr/>
          <p:nvPr/>
        </p:nvGrpSpPr>
        <p:grpSpPr>
          <a:xfrm>
            <a:off x="773352" y="413107"/>
            <a:ext cx="5943595" cy="3015893"/>
            <a:chOff x="2242228" y="627116"/>
            <a:chExt cx="5943595" cy="30158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4D1797-2B37-289F-EEFD-749892E56E20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D511DD-A838-BB65-E512-EC6EBF4EC413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10847-22F1-F7C7-C8FE-EF028678090E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W2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3F0EB33-B73F-5C76-F3D0-564CCA1B99E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E1873E28-F48D-C94F-4A99-FCCD8558470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65DD20-4798-94DF-63CE-56D3A25F1B70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F5ADB2D-0B3A-68CD-0988-12C2AC6A7619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95BFBB8-843D-C03A-F966-687063B1A88F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DC7199C-C211-6628-8E7A-86E143E8840F}"/>
                </a:ext>
              </a:extLst>
            </p:cNvPr>
            <p:cNvCxnSpPr>
              <a:cxnSpLocks/>
              <a:stCxn id="4" idx="6"/>
              <a:endCxn id="19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73E25D-6A8C-E912-0654-66AB2ADFBCC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7699439" y="1726339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892C3A-A434-7351-CFE8-E6D5063A88B6}"/>
                </a:ext>
              </a:extLst>
            </p:cNvPr>
            <p:cNvSpPr txBox="1"/>
            <p:nvPr/>
          </p:nvSpPr>
          <p:spPr>
            <a:xfrm>
              <a:off x="2286000" y="836420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491E8E-C871-4E74-CEB4-07B45DB30832}"/>
                </a:ext>
              </a:extLst>
            </p:cNvPr>
            <p:cNvSpPr txBox="1"/>
            <p:nvPr/>
          </p:nvSpPr>
          <p:spPr>
            <a:xfrm>
              <a:off x="2242228" y="2531957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BAD4CA-9F98-6CBD-EE7C-347581A49591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3F448D-AA6A-481D-72B3-10225742CFAF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B2618D-A2DF-F89D-4CA1-893A4929C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52738"/>
              </p:ext>
            </p:extLst>
          </p:nvPr>
        </p:nvGraphicFramePr>
        <p:xfrm>
          <a:off x="773352" y="3937443"/>
          <a:ext cx="336576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23">
                  <a:extLst>
                    <a:ext uri="{9D8B030D-6E8A-4147-A177-3AD203B41FA5}">
                      <a16:colId xmlns:a16="http://schemas.microsoft.com/office/drawing/2014/main" val="3028657409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2574169604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3187273865"/>
                    </a:ext>
                  </a:extLst>
                </a:gridCol>
              </a:tblGrid>
              <a:tr h="32999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2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957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DD46AD4-3D3C-14C9-41A0-4670BA35AF03}"/>
              </a:ext>
            </a:extLst>
          </p:cNvPr>
          <p:cNvSpPr txBox="1"/>
          <p:nvPr/>
        </p:nvSpPr>
        <p:spPr>
          <a:xfrm>
            <a:off x="6032766" y="2302053"/>
            <a:ext cx="317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AF((X1*W1 + X2 * W2) + b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1F374-815F-6821-153F-9E162C41E117}"/>
              </a:ext>
            </a:extLst>
          </p:cNvPr>
          <p:cNvSpPr txBox="1"/>
          <p:nvPr/>
        </p:nvSpPr>
        <p:spPr>
          <a:xfrm>
            <a:off x="6032767" y="2997578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AF((0.8*0.3 + 0.9 * 0.2) + 1 ) =  AF(5.2) = 1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8BB1DC5-395D-2245-9AC1-D192C73E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2360"/>
              </p:ext>
            </p:extLst>
          </p:nvPr>
        </p:nvGraphicFramePr>
        <p:xfrm>
          <a:off x="773351" y="5611901"/>
          <a:ext cx="3365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885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1682885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38901CC7-A6AC-1951-378A-889B2E7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16" y="752884"/>
            <a:ext cx="1189073" cy="1397249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D04237A-14C8-BA0F-D8EE-97B4C3EE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00481"/>
              </p:ext>
            </p:extLst>
          </p:nvPr>
        </p:nvGraphicFramePr>
        <p:xfrm>
          <a:off x="757676" y="3097145"/>
          <a:ext cx="78253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37">
                  <a:extLst>
                    <a:ext uri="{9D8B030D-6E8A-4147-A177-3AD203B41FA5}">
                      <a16:colId xmlns:a16="http://schemas.microsoft.com/office/drawing/2014/main" val="3113295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9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8529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E4F773C-3F06-A1A0-A416-94E2B4D0112B}"/>
              </a:ext>
            </a:extLst>
          </p:cNvPr>
          <p:cNvSpPr txBox="1"/>
          <p:nvPr/>
        </p:nvSpPr>
        <p:spPr>
          <a:xfrm>
            <a:off x="6032767" y="3403697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AF((0.7*0.3 + 0.6 * 0.2) + 1 ) =  AF(1.33)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4CE42C-A9A9-4B89-9204-12E1BE4E0DB8}"/>
              </a:ext>
            </a:extLst>
          </p:cNvPr>
          <p:cNvSpPr txBox="1"/>
          <p:nvPr/>
        </p:nvSpPr>
        <p:spPr>
          <a:xfrm>
            <a:off x="6032767" y="3846603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AF((0.3*0.3 + 0.2 * 0.2) + 1 ) =  AF(1.13) = 1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4A143D5-C42C-93A9-1123-236C819D8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33639"/>
              </p:ext>
            </p:extLst>
          </p:nvPr>
        </p:nvGraphicFramePr>
        <p:xfrm>
          <a:off x="7399502" y="4676583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4984C28-3D09-15E3-8171-57FC8AE341F0}"/>
              </a:ext>
            </a:extLst>
          </p:cNvPr>
          <p:cNvSpPr txBox="1"/>
          <p:nvPr/>
        </p:nvSpPr>
        <p:spPr>
          <a:xfrm>
            <a:off x="6974731" y="743847"/>
            <a:ext cx="498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 FORWARD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1D0ED-CB71-2509-7F50-04B869893F17}"/>
              </a:ext>
            </a:extLst>
          </p:cNvPr>
          <p:cNvSpPr txBox="1"/>
          <p:nvPr/>
        </p:nvSpPr>
        <p:spPr>
          <a:xfrm>
            <a:off x="6974731" y="160746"/>
            <a:ext cx="295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Perceptron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E776F-92F3-D990-92E6-FC7AC56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56BF-FA6F-6C09-A96A-E45CAFD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Back Propagation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D0A7BD-29A0-260A-D436-F9E7C518B6B5}"/>
              </a:ext>
            </a:extLst>
          </p:cNvPr>
          <p:cNvGrpSpPr/>
          <p:nvPr/>
        </p:nvGrpSpPr>
        <p:grpSpPr>
          <a:xfrm>
            <a:off x="1865320" y="1646152"/>
            <a:ext cx="3384518" cy="1765571"/>
            <a:chOff x="2263643" y="627116"/>
            <a:chExt cx="5781328" cy="30158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61C154A-CF61-7085-4C72-6B5ADBF7DFE8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04C444-605E-A6B3-102E-86BC0150E120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W1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69F037-04F7-1BB9-0DA9-37BF1969776F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W2</a:t>
              </a:r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9B257E41-EAA4-F440-5813-76BE865DB23F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E08E9167-88BA-EC8E-AC6B-E8211411F5F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2510E39-C1FE-60B9-6E8A-CB687C13B7DC}"/>
                </a:ext>
              </a:extLst>
            </p:cNvPr>
            <p:cNvCxnSpPr>
              <a:cxnSpLocks/>
              <a:endCxn id="5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F9DB9F9-2152-EE07-B2A8-82DA66DF1639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CF211FA0-38F7-195D-FA6C-A0AFCF79F98B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AF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7BCFB2-ACC4-192B-D41E-C48BD58494AE}"/>
                </a:ext>
              </a:extLst>
            </p:cNvPr>
            <p:cNvCxnSpPr>
              <a:cxnSpLocks/>
              <a:stCxn id="5" idx="6"/>
              <a:endCxn id="12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D33948-064A-E751-DB5A-70B928101E03}"/>
                </a:ext>
              </a:extLst>
            </p:cNvPr>
            <p:cNvCxnSpPr>
              <a:cxnSpLocks/>
              <a:stCxn id="12" idx="0"/>
              <a:endCxn id="30" idx="1"/>
            </p:cNvCxnSpPr>
            <p:nvPr/>
          </p:nvCxnSpPr>
          <p:spPr>
            <a:xfrm>
              <a:off x="7699437" y="1726340"/>
              <a:ext cx="345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0C9E00-125F-DF83-DA08-2C9FBB517137}"/>
                </a:ext>
              </a:extLst>
            </p:cNvPr>
            <p:cNvSpPr txBox="1"/>
            <p:nvPr/>
          </p:nvSpPr>
          <p:spPr>
            <a:xfrm>
              <a:off x="2285998" y="836420"/>
              <a:ext cx="664390" cy="473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X1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6C766C-520F-E53D-8A61-2781530AF529}"/>
                </a:ext>
              </a:extLst>
            </p:cNvPr>
            <p:cNvSpPr txBox="1"/>
            <p:nvPr/>
          </p:nvSpPr>
          <p:spPr>
            <a:xfrm>
              <a:off x="2263643" y="2453755"/>
              <a:ext cx="708161" cy="525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894A4F-8697-E7CE-5BB6-261712E73E29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253DB3-0820-A9D8-2C37-A7B1C9BFC503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D3254D-73A9-C62D-FE3E-E4E41BA54D1C}"/>
              </a:ext>
            </a:extLst>
          </p:cNvPr>
          <p:cNvCxnSpPr>
            <a:cxnSpLocks/>
          </p:cNvCxnSpPr>
          <p:nvPr/>
        </p:nvCxnSpPr>
        <p:spPr>
          <a:xfrm>
            <a:off x="5481850" y="2497521"/>
            <a:ext cx="0" cy="12383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C117AB-B374-BFCC-3897-2A7D476F49E5}"/>
              </a:ext>
            </a:extLst>
          </p:cNvPr>
          <p:cNvCxnSpPr>
            <a:cxnSpLocks/>
          </p:cNvCxnSpPr>
          <p:nvPr/>
        </p:nvCxnSpPr>
        <p:spPr>
          <a:xfrm flipH="1">
            <a:off x="2695611" y="3735894"/>
            <a:ext cx="27862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8E0CF2-119C-444D-21C5-AF225FC5643F}"/>
              </a:ext>
            </a:extLst>
          </p:cNvPr>
          <p:cNvCxnSpPr>
            <a:cxnSpLocks/>
          </p:cNvCxnSpPr>
          <p:nvPr/>
        </p:nvCxnSpPr>
        <p:spPr>
          <a:xfrm flipV="1">
            <a:off x="2695611" y="3312813"/>
            <a:ext cx="0" cy="423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6E5726A-5076-8740-C7B4-D94DFFA823A3}"/>
              </a:ext>
            </a:extLst>
          </p:cNvPr>
          <p:cNvSpPr/>
          <p:nvPr/>
        </p:nvSpPr>
        <p:spPr>
          <a:xfrm>
            <a:off x="2267356" y="1477189"/>
            <a:ext cx="785183" cy="180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aque 29">
            <a:extLst>
              <a:ext uri="{FF2B5EF4-FFF2-40B4-BE49-F238E27FC236}">
                <a16:creationId xmlns:a16="http://schemas.microsoft.com/office/drawing/2014/main" id="{CE3868D1-0824-4805-AD0E-F8D2C89A5B17}"/>
              </a:ext>
            </a:extLst>
          </p:cNvPr>
          <p:cNvSpPr/>
          <p:nvPr/>
        </p:nvSpPr>
        <p:spPr>
          <a:xfrm>
            <a:off x="5249838" y="2081802"/>
            <a:ext cx="846162" cy="415719"/>
          </a:xfrm>
          <a:prstGeom prst="plaqu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4CC323-F32F-5DB6-0F7F-6EB63002F9AA}"/>
              </a:ext>
            </a:extLst>
          </p:cNvPr>
          <p:cNvSpPr txBox="1"/>
          <p:nvPr/>
        </p:nvSpPr>
        <p:spPr>
          <a:xfrm>
            <a:off x="3526663" y="36799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/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.33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8427D7-943C-3E40-09A0-E97A8DA3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20147"/>
              </p:ext>
            </p:extLst>
          </p:nvPr>
        </p:nvGraphicFramePr>
        <p:xfrm>
          <a:off x="6461920" y="1721411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71BCA39E-891C-E257-D85D-883B34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3" y="4151613"/>
            <a:ext cx="4180859" cy="25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ED4863-A11D-5AD3-33CF-CD155B319730}"/>
              </a:ext>
            </a:extLst>
          </p:cNvPr>
          <p:cNvSpPr txBox="1"/>
          <p:nvPr/>
        </p:nvSpPr>
        <p:spPr>
          <a:xfrm>
            <a:off x="7058838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.3 –  (.3 * .33 ) 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1726688-AC70-139B-BCD7-12061D67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19469"/>
              </p:ext>
            </p:extLst>
          </p:nvPr>
        </p:nvGraphicFramePr>
        <p:xfrm>
          <a:off x="7802027" y="2293689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1A2D7BA-385B-C589-47AF-BC0C7120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66730"/>
              </p:ext>
            </p:extLst>
          </p:nvPr>
        </p:nvGraphicFramePr>
        <p:xfrm>
          <a:off x="7802027" y="4112441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CCA3E45-84E6-7A95-2A12-E8138700A1DD}"/>
              </a:ext>
            </a:extLst>
          </p:cNvPr>
          <p:cNvSpPr txBox="1"/>
          <p:nvPr/>
        </p:nvSpPr>
        <p:spPr>
          <a:xfrm>
            <a:off x="8892607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.2 –  (.2 * .33 )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BD26D1-5886-2F85-3F63-3D7A8E3A0EF2}"/>
              </a:ext>
            </a:extLst>
          </p:cNvPr>
          <p:cNvCxnSpPr>
            <a:endCxn id="43" idx="0"/>
          </p:cNvCxnSpPr>
          <p:nvPr/>
        </p:nvCxnSpPr>
        <p:spPr>
          <a:xfrm flipH="1">
            <a:off x="7823437" y="3035369"/>
            <a:ext cx="248917" cy="376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01D611-5C5F-3A0E-139A-02B8A040EBEE}"/>
              </a:ext>
            </a:extLst>
          </p:cNvPr>
          <p:cNvCxnSpPr>
            <a:stCxn id="43" idx="2"/>
          </p:cNvCxnSpPr>
          <p:nvPr/>
        </p:nvCxnSpPr>
        <p:spPr>
          <a:xfrm>
            <a:off x="7823437" y="3781055"/>
            <a:ext cx="276189" cy="370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E3417A-F4F5-025C-6534-7521D31DA7DF}"/>
              </a:ext>
            </a:extLst>
          </p:cNvPr>
          <p:cNvCxnSpPr/>
          <p:nvPr/>
        </p:nvCxnSpPr>
        <p:spPr>
          <a:xfrm>
            <a:off x="9065131" y="3034756"/>
            <a:ext cx="374469" cy="376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8958B-19CC-1B8C-DEE9-518BF734121C}"/>
              </a:ext>
            </a:extLst>
          </p:cNvPr>
          <p:cNvCxnSpPr/>
          <p:nvPr/>
        </p:nvCxnSpPr>
        <p:spPr>
          <a:xfrm flipH="1">
            <a:off x="9030237" y="3845225"/>
            <a:ext cx="371594" cy="280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1C7CB05-9B19-C84B-2186-0B2D2EFA168B}"/>
              </a:ext>
            </a:extLst>
          </p:cNvPr>
          <p:cNvCxnSpPr/>
          <p:nvPr/>
        </p:nvCxnSpPr>
        <p:spPr>
          <a:xfrm rot="10800000">
            <a:off x="5564153" y="3596389"/>
            <a:ext cx="2237874" cy="9945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/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20FA9-62F9-331D-F7DD-677A246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8" grpId="0"/>
      <p:bldP spid="39" grpId="0"/>
      <p:bldP spid="43" grpId="0" animBg="1"/>
      <p:bldP spid="47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F01D94-4DD3-46B8-1646-FCDFDF017ED2}"/>
              </a:ext>
            </a:extLst>
          </p:cNvPr>
          <p:cNvGrpSpPr/>
          <p:nvPr/>
        </p:nvGrpSpPr>
        <p:grpSpPr>
          <a:xfrm>
            <a:off x="3018039" y="1690778"/>
            <a:ext cx="5051836" cy="2635346"/>
            <a:chOff x="2263643" y="627116"/>
            <a:chExt cx="5781328" cy="30158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925B74-9828-C22B-33FC-C650A94B5BCE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5760D-DF4B-CC39-499C-9EBFB82C091E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97DB97-A41A-7FEE-B6C9-2D6F9D0B1C16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A6CD501C-65BB-0819-7F33-B3D97E05BC77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F5A8C41-6C84-7CF7-2023-318C70F5A7A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4B1465-3D4E-C729-3353-5B6455F458B5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DCB8634-1897-51EB-2A31-5B6AB4E95E61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144803F-9FA6-E943-35E7-A2D93810B630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C6C5DD-00F3-6B47-6132-EB80F6C46449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10DDAE-20DD-A367-60DF-E84301AD56A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699437" y="1726340"/>
              <a:ext cx="345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A4B94C-B627-7B14-A24B-1CF855A6DC8D}"/>
                </a:ext>
              </a:extLst>
            </p:cNvPr>
            <p:cNvSpPr txBox="1"/>
            <p:nvPr/>
          </p:nvSpPr>
          <p:spPr>
            <a:xfrm>
              <a:off x="2285998" y="836420"/>
              <a:ext cx="664390" cy="31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FF51C1-B0B0-72D4-5CC2-FBE18125AC82}"/>
                </a:ext>
              </a:extLst>
            </p:cNvPr>
            <p:cNvSpPr txBox="1"/>
            <p:nvPr/>
          </p:nvSpPr>
          <p:spPr>
            <a:xfrm>
              <a:off x="2263643" y="2453755"/>
              <a:ext cx="708161" cy="35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D464D1-6617-01A3-D981-7D0957BFD08E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0C01FE-DB0E-77F3-8B1D-B725DF4554E8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C1DB4-9C49-98F0-BF4A-5203E37A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72" y="792923"/>
            <a:ext cx="1084444" cy="12743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4618AF-0F1C-6B48-D465-8134C546F337}"/>
              </a:ext>
            </a:extLst>
          </p:cNvPr>
          <p:cNvSpPr txBox="1"/>
          <p:nvPr/>
        </p:nvSpPr>
        <p:spPr>
          <a:xfrm>
            <a:off x="363856" y="362309"/>
            <a:ext cx="1533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kern="1200" dirty="0">
                <a:effectLst/>
                <a:latin typeface="Arial Black" panose="020B0A04020102020204" pitchFamily="34" charset="0"/>
              </a:rPr>
              <a:t>bias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195A-B41B-58DC-2214-3D67F0BAB574}"/>
              </a:ext>
            </a:extLst>
          </p:cNvPr>
          <p:cNvSpPr txBox="1"/>
          <p:nvPr/>
        </p:nvSpPr>
        <p:spPr>
          <a:xfrm>
            <a:off x="8171252" y="24774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D52187-2154-4279-F407-09D368B06BEE}"/>
              </a:ext>
            </a:extLst>
          </p:cNvPr>
          <p:cNvSpPr/>
          <p:nvPr/>
        </p:nvSpPr>
        <p:spPr>
          <a:xfrm>
            <a:off x="5463618" y="3635789"/>
            <a:ext cx="1030062" cy="103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D8AE-A66B-95DD-43AA-645644694AD3}"/>
              </a:ext>
            </a:extLst>
          </p:cNvPr>
          <p:cNvSpPr txBox="1"/>
          <p:nvPr/>
        </p:nvSpPr>
        <p:spPr>
          <a:xfrm>
            <a:off x="6926424" y="3803360"/>
            <a:ext cx="4642412" cy="2862322"/>
          </a:xfrm>
          <a:custGeom>
            <a:avLst/>
            <a:gdLst>
              <a:gd name="connsiteX0" fmla="*/ 0 w 4642412"/>
              <a:gd name="connsiteY0" fmla="*/ 0 h 2862322"/>
              <a:gd name="connsiteX1" fmla="*/ 533877 w 4642412"/>
              <a:gd name="connsiteY1" fmla="*/ 0 h 2862322"/>
              <a:gd name="connsiteX2" fmla="*/ 974907 w 4642412"/>
              <a:gd name="connsiteY2" fmla="*/ 0 h 2862322"/>
              <a:gd name="connsiteX3" fmla="*/ 1648056 w 4642412"/>
              <a:gd name="connsiteY3" fmla="*/ 0 h 2862322"/>
              <a:gd name="connsiteX4" fmla="*/ 2181934 w 4642412"/>
              <a:gd name="connsiteY4" fmla="*/ 0 h 2862322"/>
              <a:gd name="connsiteX5" fmla="*/ 2715811 w 4642412"/>
              <a:gd name="connsiteY5" fmla="*/ 0 h 2862322"/>
              <a:gd name="connsiteX6" fmla="*/ 3388961 w 4642412"/>
              <a:gd name="connsiteY6" fmla="*/ 0 h 2862322"/>
              <a:gd name="connsiteX7" fmla="*/ 3876414 w 4642412"/>
              <a:gd name="connsiteY7" fmla="*/ 0 h 2862322"/>
              <a:gd name="connsiteX8" fmla="*/ 4642412 w 4642412"/>
              <a:gd name="connsiteY8" fmla="*/ 0 h 2862322"/>
              <a:gd name="connsiteX9" fmla="*/ 4642412 w 4642412"/>
              <a:gd name="connsiteY9" fmla="*/ 629711 h 2862322"/>
              <a:gd name="connsiteX10" fmla="*/ 4642412 w 4642412"/>
              <a:gd name="connsiteY10" fmla="*/ 1144929 h 2862322"/>
              <a:gd name="connsiteX11" fmla="*/ 4642412 w 4642412"/>
              <a:gd name="connsiteY11" fmla="*/ 1717393 h 2862322"/>
              <a:gd name="connsiteX12" fmla="*/ 4642412 w 4642412"/>
              <a:gd name="connsiteY12" fmla="*/ 2318481 h 2862322"/>
              <a:gd name="connsiteX13" fmla="*/ 4642412 w 4642412"/>
              <a:gd name="connsiteY13" fmla="*/ 2862322 h 2862322"/>
              <a:gd name="connsiteX14" fmla="*/ 4062111 w 4642412"/>
              <a:gd name="connsiteY14" fmla="*/ 2862322 h 2862322"/>
              <a:gd name="connsiteX15" fmla="*/ 3574657 w 4642412"/>
              <a:gd name="connsiteY15" fmla="*/ 2862322 h 2862322"/>
              <a:gd name="connsiteX16" fmla="*/ 2994356 w 4642412"/>
              <a:gd name="connsiteY16" fmla="*/ 2862322 h 2862322"/>
              <a:gd name="connsiteX17" fmla="*/ 2321206 w 4642412"/>
              <a:gd name="connsiteY17" fmla="*/ 2862322 h 2862322"/>
              <a:gd name="connsiteX18" fmla="*/ 1740905 w 4642412"/>
              <a:gd name="connsiteY18" fmla="*/ 2862322 h 2862322"/>
              <a:gd name="connsiteX19" fmla="*/ 1299875 w 4642412"/>
              <a:gd name="connsiteY19" fmla="*/ 2862322 h 2862322"/>
              <a:gd name="connsiteX20" fmla="*/ 812422 w 4642412"/>
              <a:gd name="connsiteY20" fmla="*/ 2862322 h 2862322"/>
              <a:gd name="connsiteX21" fmla="*/ 0 w 4642412"/>
              <a:gd name="connsiteY21" fmla="*/ 2862322 h 2862322"/>
              <a:gd name="connsiteX22" fmla="*/ 0 w 4642412"/>
              <a:gd name="connsiteY22" fmla="*/ 2289858 h 2862322"/>
              <a:gd name="connsiteX23" fmla="*/ 0 w 4642412"/>
              <a:gd name="connsiteY23" fmla="*/ 1717393 h 2862322"/>
              <a:gd name="connsiteX24" fmla="*/ 0 w 4642412"/>
              <a:gd name="connsiteY24" fmla="*/ 1173552 h 2862322"/>
              <a:gd name="connsiteX25" fmla="*/ 0 w 4642412"/>
              <a:gd name="connsiteY25" fmla="*/ 686957 h 2862322"/>
              <a:gd name="connsiteX26" fmla="*/ 0 w 4642412"/>
              <a:gd name="connsiteY26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2412" h="2862322" extrusionOk="0">
                <a:moveTo>
                  <a:pt x="0" y="0"/>
                </a:moveTo>
                <a:cubicBezTo>
                  <a:pt x="177081" y="-12813"/>
                  <a:pt x="314884" y="29762"/>
                  <a:pt x="533877" y="0"/>
                </a:cubicBezTo>
                <a:cubicBezTo>
                  <a:pt x="752870" y="-29762"/>
                  <a:pt x="774415" y="30173"/>
                  <a:pt x="974907" y="0"/>
                </a:cubicBezTo>
                <a:cubicBezTo>
                  <a:pt x="1175399" y="-30173"/>
                  <a:pt x="1480421" y="27680"/>
                  <a:pt x="1648056" y="0"/>
                </a:cubicBezTo>
                <a:cubicBezTo>
                  <a:pt x="1815691" y="-27680"/>
                  <a:pt x="2044479" y="54963"/>
                  <a:pt x="2181934" y="0"/>
                </a:cubicBezTo>
                <a:cubicBezTo>
                  <a:pt x="2319389" y="-54963"/>
                  <a:pt x="2459927" y="30210"/>
                  <a:pt x="2715811" y="0"/>
                </a:cubicBezTo>
                <a:cubicBezTo>
                  <a:pt x="2971695" y="-30210"/>
                  <a:pt x="3189750" y="79693"/>
                  <a:pt x="3388961" y="0"/>
                </a:cubicBezTo>
                <a:cubicBezTo>
                  <a:pt x="3588172" y="-79693"/>
                  <a:pt x="3718656" y="40016"/>
                  <a:pt x="3876414" y="0"/>
                </a:cubicBezTo>
                <a:cubicBezTo>
                  <a:pt x="4034172" y="-40016"/>
                  <a:pt x="4276848" y="50728"/>
                  <a:pt x="4642412" y="0"/>
                </a:cubicBezTo>
                <a:cubicBezTo>
                  <a:pt x="4683926" y="261216"/>
                  <a:pt x="4626907" y="331103"/>
                  <a:pt x="4642412" y="629711"/>
                </a:cubicBezTo>
                <a:cubicBezTo>
                  <a:pt x="4657917" y="928319"/>
                  <a:pt x="4595122" y="1001821"/>
                  <a:pt x="4642412" y="1144929"/>
                </a:cubicBezTo>
                <a:cubicBezTo>
                  <a:pt x="4689702" y="1288037"/>
                  <a:pt x="4635930" y="1465353"/>
                  <a:pt x="4642412" y="1717393"/>
                </a:cubicBezTo>
                <a:cubicBezTo>
                  <a:pt x="4648894" y="1969433"/>
                  <a:pt x="4639375" y="2161120"/>
                  <a:pt x="4642412" y="2318481"/>
                </a:cubicBezTo>
                <a:cubicBezTo>
                  <a:pt x="4645449" y="2475842"/>
                  <a:pt x="4630220" y="2712010"/>
                  <a:pt x="4642412" y="2862322"/>
                </a:cubicBezTo>
                <a:cubicBezTo>
                  <a:pt x="4369505" y="2868833"/>
                  <a:pt x="4325113" y="2798900"/>
                  <a:pt x="4062111" y="2862322"/>
                </a:cubicBezTo>
                <a:cubicBezTo>
                  <a:pt x="3799109" y="2925744"/>
                  <a:pt x="3695419" y="2848522"/>
                  <a:pt x="3574657" y="2862322"/>
                </a:cubicBezTo>
                <a:cubicBezTo>
                  <a:pt x="3453895" y="2876122"/>
                  <a:pt x="3121302" y="2834255"/>
                  <a:pt x="2994356" y="2862322"/>
                </a:cubicBezTo>
                <a:cubicBezTo>
                  <a:pt x="2867410" y="2890389"/>
                  <a:pt x="2639873" y="2830154"/>
                  <a:pt x="2321206" y="2862322"/>
                </a:cubicBezTo>
                <a:cubicBezTo>
                  <a:pt x="2002539" y="2894490"/>
                  <a:pt x="1887371" y="2832205"/>
                  <a:pt x="1740905" y="2862322"/>
                </a:cubicBezTo>
                <a:cubicBezTo>
                  <a:pt x="1594439" y="2892439"/>
                  <a:pt x="1439514" y="2858789"/>
                  <a:pt x="1299875" y="2862322"/>
                </a:cubicBezTo>
                <a:cubicBezTo>
                  <a:pt x="1160236" y="2865855"/>
                  <a:pt x="1055060" y="2826446"/>
                  <a:pt x="812422" y="2862322"/>
                </a:cubicBezTo>
                <a:cubicBezTo>
                  <a:pt x="569784" y="2898198"/>
                  <a:pt x="236641" y="2847296"/>
                  <a:pt x="0" y="2862322"/>
                </a:cubicBezTo>
                <a:cubicBezTo>
                  <a:pt x="-162" y="2624771"/>
                  <a:pt x="30603" y="2513727"/>
                  <a:pt x="0" y="2289858"/>
                </a:cubicBezTo>
                <a:cubicBezTo>
                  <a:pt x="-30603" y="2065989"/>
                  <a:pt x="55809" y="1892104"/>
                  <a:pt x="0" y="1717393"/>
                </a:cubicBezTo>
                <a:cubicBezTo>
                  <a:pt x="-55809" y="1542682"/>
                  <a:pt x="47918" y="1411241"/>
                  <a:pt x="0" y="1173552"/>
                </a:cubicBezTo>
                <a:cubicBezTo>
                  <a:pt x="-47918" y="935863"/>
                  <a:pt x="47039" y="842720"/>
                  <a:pt x="0" y="686957"/>
                </a:cubicBezTo>
                <a:cubicBezTo>
                  <a:pt x="-47039" y="531195"/>
                  <a:pt x="61462" y="2349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output of the perceptron regardless of the inputs and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a-I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received from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change during network training, just like the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bias functions as the intercept for the neural network.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3D29B4D-D94C-30BA-8791-C7453574479A}"/>
              </a:ext>
            </a:extLst>
          </p:cNvPr>
          <p:cNvCxnSpPr>
            <a:stCxn id="28" idx="7"/>
          </p:cNvCxnSpPr>
          <p:nvPr/>
        </p:nvCxnSpPr>
        <p:spPr>
          <a:xfrm rot="16200000" flipH="1">
            <a:off x="6410161" y="3719308"/>
            <a:ext cx="448932" cy="583593"/>
          </a:xfrm>
          <a:prstGeom prst="curvedConnector4">
            <a:avLst>
              <a:gd name="adj1" fmla="val -50921"/>
              <a:gd name="adj2" fmla="val 6292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6E4E6-D243-EAD7-5F21-AC42A5B4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A203-64E2-716D-5855-4B1B2580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| nonlinear functional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8297-8641-00AA-68E3-66E46071B616}"/>
              </a:ext>
            </a:extLst>
          </p:cNvPr>
          <p:cNvSpPr txBox="1"/>
          <p:nvPr/>
        </p:nvSpPr>
        <p:spPr>
          <a:xfrm>
            <a:off x="129146" y="635635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30F823-B1F0-53C6-5659-879526F0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74" y="1432121"/>
            <a:ext cx="8311569" cy="48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72E383-3D27-1EFF-3530-AE4CBDBE13FB}"/>
              </a:ext>
            </a:extLst>
          </p:cNvPr>
          <p:cNvSpPr/>
          <p:nvPr/>
        </p:nvSpPr>
        <p:spPr>
          <a:xfrm>
            <a:off x="5442439" y="2074985"/>
            <a:ext cx="1459524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6C20E-71DC-44CE-2038-EBDADC38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EA6-F9B5-D9B2-08C1-7D11221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175C-49A3-E0EC-8F7F-192C8F0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2008 (Geoffrey Everest Hinton)</a:t>
            </a:r>
          </a:p>
          <a:p>
            <a:r>
              <a:rPr lang="en-US" dirty="0" err="1"/>
              <a:t>ReLU</a:t>
            </a:r>
            <a:r>
              <a:rPr lang="en-US" dirty="0"/>
              <a:t> (rectified linear unit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1824-6513-2B07-84A2-41710BA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11" y="455675"/>
            <a:ext cx="3260752" cy="273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BBEBA-481B-A963-6C6E-21BED930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4" y="3011777"/>
            <a:ext cx="8399586" cy="27783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CF0BBF8-2578-48CE-7A5B-31AE088F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" y="3011777"/>
            <a:ext cx="2928571" cy="13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5E97-8808-8FE4-E767-037488CFF068}"/>
              </a:ext>
            </a:extLst>
          </p:cNvPr>
          <p:cNvSpPr txBox="1"/>
          <p:nvPr/>
        </p:nvSpPr>
        <p:spPr>
          <a:xfrm>
            <a:off x="1542314" y="4507638"/>
            <a:ext cx="10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Max(0,z)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A313-CC0E-3B66-7247-66F1A809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ECDC-2F9F-973A-B8B2-341EB972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9EAF-2A61-2E06-7384-98604943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Should we assign an activation function to all perceptron's or not?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3D009-2CA0-D71C-36F8-36FAEB2A831A}"/>
              </a:ext>
            </a:extLst>
          </p:cNvPr>
          <p:cNvSpPr txBox="1"/>
          <p:nvPr/>
        </p:nvSpPr>
        <p:spPr>
          <a:xfrm>
            <a:off x="479180" y="631190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90EA77-715C-0DCC-6B8C-13437062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26" y="2776596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03FB-8AE4-7FB5-1A59-4CE53F17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7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E14F-FE6E-2D1D-8663-4F27B6324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4" y="420063"/>
            <a:ext cx="10515600" cy="1325563"/>
          </a:xfrm>
        </p:spPr>
        <p:txBody>
          <a:bodyPr/>
          <a:lstStyle/>
          <a:p>
            <a:r>
              <a:rPr lang="en-US" dirty="0"/>
              <a:t>One Hot - Cost or Loss Function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5C8F-40F1-AC77-C3F0-E67A5034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78"/>
          <a:stretch/>
        </p:blipFill>
        <p:spPr>
          <a:xfrm>
            <a:off x="683010" y="1439087"/>
            <a:ext cx="6352272" cy="346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F4FAB-8269-0FA9-CBD3-0E710D85C5C9}"/>
              </a:ext>
            </a:extLst>
          </p:cNvPr>
          <p:cNvSpPr txBox="1"/>
          <p:nvPr/>
        </p:nvSpPr>
        <p:spPr>
          <a:xfrm>
            <a:off x="7944352" y="556433"/>
            <a:ext cx="1580222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One Hot label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29D76-D463-A7FA-1DB2-8965F3A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697" y="6219383"/>
            <a:ext cx="2743200" cy="365125"/>
          </a:xfrm>
        </p:spPr>
        <p:txBody>
          <a:bodyPr/>
          <a:lstStyle/>
          <a:p>
            <a:fld id="{0EE41CE5-8255-409D-9A11-AF15DCAD4FA2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1EF9-B833-AA8B-2E63-CF39B2CC8203}"/>
              </a:ext>
            </a:extLst>
          </p:cNvPr>
          <p:cNvSpPr txBox="1"/>
          <p:nvPr/>
        </p:nvSpPr>
        <p:spPr>
          <a:xfrm>
            <a:off x="7141350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0.2</a:t>
            </a:r>
          </a:p>
          <a:p>
            <a:endParaRPr lang="en-US" sz="3200" dirty="0"/>
          </a:p>
          <a:p>
            <a:r>
              <a:rPr lang="en-US" sz="3200" dirty="0"/>
              <a:t>0.6</a:t>
            </a:r>
          </a:p>
          <a:p>
            <a:endParaRPr lang="en-US" sz="3200" dirty="0"/>
          </a:p>
          <a:p>
            <a:r>
              <a:rPr lang="en-US" sz="3200" dirty="0"/>
              <a:t>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09D08-9FF9-E6AF-157A-398CD65AE9C7}"/>
              </a:ext>
            </a:extLst>
          </p:cNvPr>
          <p:cNvSpPr txBox="1"/>
          <p:nvPr/>
        </p:nvSpPr>
        <p:spPr>
          <a:xfrm>
            <a:off x="7256458" y="1439086"/>
            <a:ext cx="5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014D7-FD1E-7DC6-016F-0BAE2F23644B}"/>
              </a:ext>
            </a:extLst>
          </p:cNvPr>
          <p:cNvSpPr txBox="1"/>
          <p:nvPr/>
        </p:nvSpPr>
        <p:spPr>
          <a:xfrm>
            <a:off x="8462497" y="1438151"/>
            <a:ext cx="69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9C30A-95DD-48C5-1DAE-93D45ED27C02}"/>
              </a:ext>
            </a:extLst>
          </p:cNvPr>
          <p:cNvSpPr txBox="1"/>
          <p:nvPr/>
        </p:nvSpPr>
        <p:spPr>
          <a:xfrm>
            <a:off x="8462497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37FF0-B178-33B9-3C09-FF39B884A0E4}"/>
              </a:ext>
            </a:extLst>
          </p:cNvPr>
          <p:cNvSpPr txBox="1"/>
          <p:nvPr/>
        </p:nvSpPr>
        <p:spPr>
          <a:xfrm>
            <a:off x="9592286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C60E4-F767-5B9C-8DF0-CDDC5EAA2B69}"/>
              </a:ext>
            </a:extLst>
          </p:cNvPr>
          <p:cNvGrpSpPr/>
          <p:nvPr/>
        </p:nvGrpSpPr>
        <p:grpSpPr>
          <a:xfrm>
            <a:off x="7029063" y="2105203"/>
            <a:ext cx="1977367" cy="2497577"/>
            <a:chOff x="7029063" y="2105203"/>
            <a:chExt cx="1977367" cy="24975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9939BD-8A97-E4E9-9DF2-923B4EAA8BF7}"/>
                </a:ext>
              </a:extLst>
            </p:cNvPr>
            <p:cNvCxnSpPr/>
            <p:nvPr/>
          </p:nvCxnSpPr>
          <p:spPr>
            <a:xfrm>
              <a:off x="7035282" y="210520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C3A10A-E52F-1FD7-C455-B3A0BFC5844F}"/>
                </a:ext>
              </a:extLst>
            </p:cNvPr>
            <p:cNvCxnSpPr/>
            <p:nvPr/>
          </p:nvCxnSpPr>
          <p:spPr>
            <a:xfrm>
              <a:off x="9006430" y="2142527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8DED09-4EAA-2FA4-750A-BD052162D8F0}"/>
                </a:ext>
              </a:extLst>
            </p:cNvPr>
            <p:cNvCxnSpPr/>
            <p:nvPr/>
          </p:nvCxnSpPr>
          <p:spPr>
            <a:xfrm>
              <a:off x="7035282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6FA34D-34E7-B693-EF00-7DCA3C09FEB3}"/>
                </a:ext>
              </a:extLst>
            </p:cNvPr>
            <p:cNvCxnSpPr/>
            <p:nvPr/>
          </p:nvCxnSpPr>
          <p:spPr>
            <a:xfrm>
              <a:off x="9006430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13776-EA98-2E54-FFB5-90B7B015CD65}"/>
                </a:ext>
              </a:extLst>
            </p:cNvPr>
            <p:cNvCxnSpPr/>
            <p:nvPr/>
          </p:nvCxnSpPr>
          <p:spPr>
            <a:xfrm>
              <a:off x="7029063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F9F35-4482-2EBB-89CA-1D995071F9DD}"/>
                </a:ext>
              </a:extLst>
            </p:cNvPr>
            <p:cNvCxnSpPr/>
            <p:nvPr/>
          </p:nvCxnSpPr>
          <p:spPr>
            <a:xfrm>
              <a:off x="9006430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2A7BE8-D91F-20B9-EC3C-EF15614D745A}"/>
                </a:ext>
              </a:extLst>
            </p:cNvPr>
            <p:cNvCxnSpPr/>
            <p:nvPr/>
          </p:nvCxnSpPr>
          <p:spPr>
            <a:xfrm flipH="1">
              <a:off x="8055750" y="2478539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BECC3-73B2-5C8F-A29D-6E655C7A4A82}"/>
                </a:ext>
              </a:extLst>
            </p:cNvPr>
            <p:cNvCxnSpPr/>
            <p:nvPr/>
          </p:nvCxnSpPr>
          <p:spPr>
            <a:xfrm flipH="1">
              <a:off x="8055750" y="350801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724F61-AB09-FFFF-1CD3-31A723FA366E}"/>
                </a:ext>
              </a:extLst>
            </p:cNvPr>
            <p:cNvCxnSpPr/>
            <p:nvPr/>
          </p:nvCxnSpPr>
          <p:spPr>
            <a:xfrm flipH="1">
              <a:off x="8055750" y="443174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A42356-0558-5AF2-9C94-0BA5130E55D3}"/>
              </a:ext>
            </a:extLst>
          </p:cNvPr>
          <p:cNvSpPr txBox="1"/>
          <p:nvPr/>
        </p:nvSpPr>
        <p:spPr>
          <a:xfrm>
            <a:off x="2114208" y="5182635"/>
            <a:ext cx="5307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inherit"/>
              </a:rPr>
              <a:t>Loss Function : </a:t>
            </a: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Average error of one samples</a:t>
            </a: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endParaRPr lang="en-US" sz="2100" dirty="0">
              <a:latin typeface="inheri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C216EFB-502A-5312-D3CC-E26A94276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377" y="5664498"/>
            <a:ext cx="5734975" cy="29752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Cost Function : Average error of all samples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7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DEB-D064-45B8-53B6-85CC3641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absolute error (</a:t>
                </a:r>
                <a:r>
                  <a:rPr lang="en-US" dirty="0"/>
                  <a:t>MAE)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impact of large errors on updating the weights is negligible.</a:t>
                </a:r>
              </a:p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squared error(</a:t>
                </a:r>
                <a:r>
                  <a:rPr lang="en-US" dirty="0"/>
                  <a:t>MSE)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fa-IR" dirty="0"/>
              </a:p>
              <a:p>
                <a:pPr lvl="1"/>
                <a:r>
                  <a:rPr lang="en-US" dirty="0"/>
                  <a:t>It slows down the training speed.</a:t>
                </a:r>
              </a:p>
              <a:p>
                <a:r>
                  <a:rPr lang="en-US" dirty="0"/>
                  <a:t>cross entropy loss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59A0F-C95C-3B63-E3B2-C3683724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6702-E5AB-17AD-7EED-7596997C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151B8-19A3-5FD9-F035-E88F3E88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15C72-C6C2-AA3C-7717-D3DC2E75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412" y="847725"/>
            <a:ext cx="28956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63DEC-9201-B180-75C1-923C5145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3" y="1788992"/>
            <a:ext cx="6782821" cy="3731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44D227-BBE3-A607-7542-50264B35F70E}"/>
              </a:ext>
            </a:extLst>
          </p:cNvPr>
          <p:cNvSpPr/>
          <p:nvPr/>
        </p:nvSpPr>
        <p:spPr>
          <a:xfrm>
            <a:off x="9126747" y="1199072"/>
            <a:ext cx="362310" cy="319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C194-36B1-3B94-5EC7-9EAD21F4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BF17A-E58A-8AEA-802B-C62DB2DC6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8FDD0-3E12-9145-7022-2B73BD19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ED9EF-D462-E28C-8B44-1766EF7AB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67"/>
          <a:stretch/>
        </p:blipFill>
        <p:spPr>
          <a:xfrm>
            <a:off x="562708" y="1755485"/>
            <a:ext cx="10709031" cy="32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7EA4-72F6-81D0-66CB-71041E8D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536" y="333661"/>
            <a:ext cx="7414510" cy="6190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D8B01-77DC-8CCA-A1FD-04346E94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FBBE-049B-3E94-66B7-5068BFEE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in Visual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F1E8-4018-492C-810A-40C88F78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Playground TensorFlow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541F-D453-1D85-DCC7-0EB0D02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A851E-A860-6DFC-84FA-A13A5A69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1" y="2337759"/>
            <a:ext cx="7638583" cy="41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5A8B-7871-7426-FAF1-684DECEA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Vs 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1CF9-48C6-36BB-9952-D5B558C8B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C457-AF17-0E28-30BC-F439BC1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2" y="1825624"/>
            <a:ext cx="11114726" cy="36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9FE0-D875-8C73-1606-DB9172D7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5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A219-8F1A-F5A7-2EED-CE345373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2A40E6E-47E2-FACD-E54D-8182BF52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68" y="1316558"/>
            <a:ext cx="6826310" cy="51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99C80-6DD3-21BC-9C24-71B131F4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02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9AE-A459-BE5E-6400-1D7756E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7BA0-A387-9D06-C75B-76696B9C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758" y="1808373"/>
            <a:ext cx="7717767" cy="4351338"/>
          </a:xfrm>
        </p:spPr>
        <p:txBody>
          <a:bodyPr>
            <a:noAutofit/>
          </a:bodyPr>
          <a:lstStyle/>
          <a:p>
            <a:pPr algn="l"/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[1]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ləˈkʌn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1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lə</a:t>
            </a:r>
            <a:r>
              <a:rPr lang="en-US" sz="18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-KUN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French: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[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ləkœ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̃]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originally spelled </a:t>
            </a:r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Le </a:t>
            </a:r>
            <a:r>
              <a:rPr lang="en-US" sz="1800" b="1" i="0" dirty="0" err="1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born 8 July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1960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 is a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French-American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7" tooltip="Computer scientist"/>
              </a:rPr>
              <a:t>computer scientist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working primarily in the fields of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8" tooltip="Machine learning"/>
              </a:rPr>
              <a:t>machine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0" tooltip="Mobile robotics"/>
              </a:rPr>
              <a:t>mobile robotics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1" tooltip="Computational neuroscience"/>
              </a:rPr>
              <a:t>computational neuroscience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He is the Silver Professor of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2" tooltip="Courant Institute of Mathematical Sciences"/>
              </a:rPr>
              <a:t>Courant Institute of Mathematical Sciences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3" tooltip="New York University"/>
              </a:rPr>
              <a:t>New York University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Vice-President, Chief AI Scientist 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4" tooltip="Meta Platforms"/>
              </a:rPr>
              <a:t>Meta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5"/>
              </a:rPr>
              <a:t>[3]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6"/>
              </a:rPr>
              <a:t>[4]</a:t>
            </a:r>
            <a:endParaRPr lang="en-US" sz="18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He is well known for his work on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7" tooltip="Optical character recognition"/>
              </a:rPr>
              <a:t>optical character recognition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using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8" tooltip="Convolutional neural network"/>
              </a:rPr>
              <a:t>convolutional neural networks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(CNNs).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9"/>
              </a:rPr>
              <a:t>[5]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0"/>
              </a:rPr>
              <a:t>[6]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He is also one of the main creators of the 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1" tooltip="DjVu"/>
              </a:rPr>
              <a:t>DjVu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image compression technology (together with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Léon 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Patrick Haffner). He co-developed the Lush programming language with Léon </a:t>
            </a:r>
            <a:r>
              <a:rPr lang="en-US" sz="18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 2018, LeCun,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3" tooltip="Yoshua Bengio"/>
              </a:rPr>
              <a:t>Yoshua Bengio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4" tooltip="Geoffrey Hinton"/>
              </a:rPr>
              <a:t>Geoffrey Hinton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received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5" tooltip="Turing Award"/>
              </a:rPr>
              <a:t>Turing Award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for their work on deep learning.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6"/>
              </a:rPr>
              <a:t>[7]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The three are sometimes referred to as the "Godfathers of AI" and "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Godfathers of Deep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AA59-F0DF-9B1C-2807-A2C28716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314A9E-F76D-F39D-9C9E-DFF91CFE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25" y="365125"/>
            <a:ext cx="1675875" cy="192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8C14D46-123D-B1CF-20DD-DCF8C3DD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495237"/>
            <a:ext cx="3276221" cy="24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6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63F4-17D9-C45C-78DB-5EE7786E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Convolution Neural Network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151B2-515E-F4D0-A7DC-9BFC20AF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 ML is useful for Structural Data </a:t>
            </a:r>
          </a:p>
          <a:p>
            <a:pPr lvl="1"/>
            <a:r>
              <a:rPr lang="en-US" dirty="0"/>
              <a:t>Bedroom – Bathroom – age – area</a:t>
            </a:r>
          </a:p>
          <a:p>
            <a:r>
              <a:rPr lang="en-US" dirty="0"/>
              <a:t>Image is not Structural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47C1B-875B-EEB3-3381-F87CA1C1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D1452-7E26-CB15-13F7-98630798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3" y="3429000"/>
            <a:ext cx="2931330" cy="2866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E3653-078E-6496-B045-EC4A8D92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88" y="3491894"/>
            <a:ext cx="2886275" cy="286604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C258AA-C783-17C2-E05C-E9F518E98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7593" y="3221079"/>
            <a:ext cx="178653" cy="331783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CDE6686-517F-09A9-BAF7-734F8A3DB7D2}"/>
              </a:ext>
            </a:extLst>
          </p:cNvPr>
          <p:cNvSpPr/>
          <p:nvPr/>
        </p:nvSpPr>
        <p:spPr>
          <a:xfrm>
            <a:off x="4378863" y="4596534"/>
            <a:ext cx="457200" cy="4658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8837-152D-AF26-716F-AF4EA072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6114"/>
            <a:ext cx="9903125" cy="1325563"/>
          </a:xfrm>
        </p:spPr>
        <p:txBody>
          <a:bodyPr/>
          <a:lstStyle/>
          <a:p>
            <a:r>
              <a:rPr lang="en-US" dirty="0"/>
              <a:t>Are they different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0E7D-400A-A511-F08D-A4345111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38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 criterion or features are the selection of pixels, these images are no longer equal.</a:t>
            </a:r>
            <a:endParaRPr lang="fa-IR" dirty="0"/>
          </a:p>
          <a:p>
            <a:endParaRPr lang="en-US" dirty="0"/>
          </a:p>
          <a:p>
            <a:r>
              <a:rPr lang="en-US" dirty="0"/>
              <a:t>Light </a:t>
            </a:r>
          </a:p>
          <a:p>
            <a:r>
              <a:rPr lang="en-US" dirty="0"/>
              <a:t>Form </a:t>
            </a:r>
          </a:p>
          <a:p>
            <a:r>
              <a:rPr lang="en-US" dirty="0"/>
              <a:t>Scale </a:t>
            </a:r>
          </a:p>
          <a:p>
            <a:r>
              <a:rPr lang="en-US" dirty="0"/>
              <a:t>Distance 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And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A31D-144C-E32A-F934-4CDBD6D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15" y="4320022"/>
            <a:ext cx="1361080" cy="1554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D937-2C35-5E57-C49E-BED2507C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215" y="577134"/>
            <a:ext cx="1312034" cy="166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375F5-63C6-73E4-DA7B-E7BA29C4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15" y="2363636"/>
            <a:ext cx="1312034" cy="1752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118A-ACF9-F13F-6A18-CA7DE9FB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0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67DE-3375-2DFA-8B6F-42E967A2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of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135D-0330-97BF-0931-6E0948ACA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Fukushima</a:t>
            </a:r>
          </a:p>
          <a:p>
            <a:pPr lvl="1"/>
            <a:r>
              <a:rPr lang="en-US" dirty="0"/>
              <a:t>1980 (Neurocognition)</a:t>
            </a:r>
            <a:endParaRPr lang="fa-IR" dirty="0"/>
          </a:p>
          <a:p>
            <a:pPr lvl="1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Inspired by the human brain</a:t>
            </a:r>
            <a:endParaRPr lang="en-US" dirty="0"/>
          </a:p>
          <a:p>
            <a:pPr lvl="1"/>
            <a:r>
              <a:rPr lang="en-US" dirty="0"/>
              <a:t>Don’t use fully connected layer</a:t>
            </a:r>
          </a:p>
          <a:p>
            <a:pPr lvl="1"/>
            <a:r>
              <a:rPr lang="en-US" dirty="0"/>
              <a:t>Use sparse Layer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Yann LeCun </a:t>
            </a:r>
          </a:p>
          <a:p>
            <a:pPr lvl="1"/>
            <a:r>
              <a:rPr lang="en-US" dirty="0"/>
              <a:t>1998 ( gradient base learning ) </a:t>
            </a:r>
          </a:p>
          <a:p>
            <a:pPr lvl="1"/>
            <a:r>
              <a:rPr lang="en-US" dirty="0"/>
              <a:t> Neurocognition + Back propagation | Gradian Descend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D8C35-35F2-07AE-A84D-611E263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0EF95-901A-62AC-E279-6C4D8D35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4494"/>
            <a:ext cx="3735386" cy="27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0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86AF-8D5B-F43E-A643-FAB7E750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so late ?  After 18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8357D-EE04-F6FA-58EE-6603D08B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757"/>
            <a:ext cx="10515600" cy="435133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Not enough hardware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Not enough 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inherit"/>
              </a:rPr>
              <a:t>Not enough Knowledge (Activation Function)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inherit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inheri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F7BAC-34D4-7A12-E4F0-16B2C0DF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4B401-098F-7C2D-A66C-4D58E420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3375921"/>
            <a:ext cx="5755178" cy="316299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CC44CE9-B076-A54A-B4AE-6FF0F780D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88" y="3832426"/>
            <a:ext cx="4285675" cy="22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94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4FEA-A9F6-851F-D5AF-F44F7B63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76CC4-3BA2-8827-4712-809F828AF51B}"/>
              </a:ext>
            </a:extLst>
          </p:cNvPr>
          <p:cNvSpPr txBox="1"/>
          <p:nvPr/>
        </p:nvSpPr>
        <p:spPr>
          <a:xfrm>
            <a:off x="1095294" y="1600565"/>
            <a:ext cx="6598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Recurrent Neural Network ( RNN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Neural Network (GNN)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Diffusion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Language Model Neural Network ( LLM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7BBD-E26F-8964-F3AA-76E1F009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9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31A1-68A1-233B-7FE9-5DDE6B38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Convolution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17A63-29E0-9231-0DAB-4CDD53676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28079-6823-6874-4128-CE80A7BF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29F7F-D67F-E53C-F8AC-462E6CE1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143"/>
            <a:ext cx="3486637" cy="402011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3C724D9-8536-8E15-0F1F-D8C7AF0B1A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658394"/>
              </p:ext>
            </p:extLst>
          </p:nvPr>
        </p:nvGraphicFramePr>
        <p:xfrm>
          <a:off x="4701243" y="1825625"/>
          <a:ext cx="6276151" cy="3801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006667" imgH="5454853" progId="">
                  <p:embed/>
                </p:oleObj>
              </mc:Choice>
              <mc:Fallback>
                <p:oleObj r:id="rId3" imgW="9006667" imgH="5454853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1243" y="1825625"/>
                        <a:ext cx="6276151" cy="3801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71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, deep learning, IA : quelles différences">
            <a:extLst>
              <a:ext uri="{FF2B5EF4-FFF2-40B4-BE49-F238E27FC236}">
                <a16:creationId xmlns:a16="http://schemas.microsoft.com/office/drawing/2014/main" id="{2F895F5F-1A39-3C55-5685-644116D8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1" y="537305"/>
            <a:ext cx="8075792" cy="56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9FDC6-3459-61C8-09CD-5BF77196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2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F998-1A3E-F2BD-B753-809A768F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B46E6-AAF8-6430-034D-6FB40A2C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https://setosa.io/ev/image-kernels/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CD113-C959-6909-E099-1B6A0F33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FBFA0-78AB-BA21-7EAB-2F8586FD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0368"/>
            <a:ext cx="9945488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0B1-6DF9-3241-A193-04D7A5F8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9D33-CCBE-FBCC-8377-20CBBEE9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1AB8D-F4E5-955D-1E94-AAF154DB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17" y="2043095"/>
            <a:ext cx="10774392" cy="27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AE33-1F0C-7901-CEB9-33631177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853F-BEDC-DDA0-DE6F-C519EFA04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9460" cy="4351338"/>
          </a:xfrm>
        </p:spPr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name CNN</a:t>
            </a:r>
            <a:r>
              <a:rPr lang="fa-IR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architecture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, designed by Alex </a:t>
            </a:r>
            <a:r>
              <a:rPr lang="en-US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Krizhevsky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0813B-153E-2166-83E6-388AE66B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C0B72-DA9F-A52B-B4E5-52260060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89" y="184774"/>
            <a:ext cx="6003984" cy="1551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F3E25-53DF-919C-F77B-B23F24EF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89" y="1825625"/>
            <a:ext cx="6615022" cy="49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9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CCC3-2EEE-B8D4-43F6-D249CDF4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9AAF-DD81-11FB-25A0-270BCFF62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0171-1B31-9C5C-7F3F-CEC71684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E6A52-E0BF-B554-3703-4ED68D5B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5" y="1690688"/>
            <a:ext cx="9528740" cy="45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9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D973-7515-6DDC-621B-ADB3D188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Residual Networks (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E447-5447-96DD-EEF8-400867C4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56A5C-8CD6-C1BE-E83B-D3085942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3" y="1690688"/>
            <a:ext cx="11259731" cy="37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89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9840-6D1D-3829-6292-46120BD0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Inception ( </a:t>
            </a:r>
            <a:r>
              <a:rPr lang="en-US" dirty="0" err="1"/>
              <a:t>GoogLeNet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A60EF-B77A-6357-48FA-2FF72F8B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35</a:t>
            </a:fld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EEBA888-F2F2-977D-1D36-04D630898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0AC6E-1CAB-D482-C0FB-C85548A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3" y="1690688"/>
            <a:ext cx="11662913" cy="33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7FA5-2BA9-7009-EE5A-40B7E79E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Decoder-Encoder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2019-C288-23AA-ADB1-5EAA557B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C5063-7BF8-3B35-3ABA-46E42E1D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1DADB-4097-6DBA-304F-F465476E3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402"/>
            <a:ext cx="9639634" cy="42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02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D110-7A32-8EBD-C2B8-2D62F884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96" y="227700"/>
            <a:ext cx="11247408" cy="1325563"/>
          </a:xfrm>
        </p:spPr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Generative adversarial network (GAN)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A7D9-D4D3-9494-70AF-8D4BA63A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Pix2Pix</a:t>
            </a:r>
          </a:p>
          <a:p>
            <a:r>
              <a:rPr lang="en-US" dirty="0"/>
              <a:t>Cycle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0ACDD-E048-6A8E-4403-A3ED8EEE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0DF9A-B30E-1D77-5EA0-E5F8E62E4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704" y="2241011"/>
            <a:ext cx="2743201" cy="3194139"/>
          </a:xfrm>
          <a:prstGeom prst="rect">
            <a:avLst/>
          </a:prstGeom>
        </p:spPr>
      </p:pic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5F4CC650-A0FA-1205-43EA-F5226CB62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92" y="1524323"/>
            <a:ext cx="2909961" cy="16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1F0D8-AFE7-1723-D388-D5857028269A}"/>
              </a:ext>
            </a:extLst>
          </p:cNvPr>
          <p:cNvSpPr txBox="1"/>
          <p:nvPr/>
        </p:nvSpPr>
        <p:spPr>
          <a:xfrm>
            <a:off x="4289247" y="2731618"/>
            <a:ext cx="192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Ian Goodfellow</a:t>
            </a:r>
          </a:p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C409DF-DA22-2045-2377-3F55BEB8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63" y="3552914"/>
            <a:ext cx="5915003" cy="29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935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4A0-F7AB-B64E-E710-CA35CA15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0"/>
            <a:ext cx="10515600" cy="1325563"/>
          </a:xfrm>
        </p:spPr>
        <p:txBody>
          <a:bodyPr/>
          <a:lstStyle/>
          <a:p>
            <a:r>
              <a:rPr lang="en-US" dirty="0"/>
              <a:t>Pix2Pix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A03E4-0DCE-0CD8-9713-CC0F53F7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F89A4A-A49A-C659-311C-CB9078C3C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70" y="198676"/>
            <a:ext cx="7080020" cy="39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94B64-2413-B0D9-809F-06773F34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20" y="2192882"/>
            <a:ext cx="6241451" cy="3988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673387-72FF-9510-1665-A76EE8E65A06}"/>
              </a:ext>
            </a:extLst>
          </p:cNvPr>
          <p:cNvSpPr txBox="1"/>
          <p:nvPr/>
        </p:nvSpPr>
        <p:spPr>
          <a:xfrm>
            <a:off x="7066625" y="5494078"/>
            <a:ext cx="384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https://affinelayer.com/pixsrv/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83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4BFA-B354-EB83-7636-723BC0D2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0599-1858-F65E-8F82-6B67BA35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81952-18D0-6BF7-3349-879EA679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DD9701-1A0F-D593-4862-B5E8A0D9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27" y="0"/>
            <a:ext cx="80962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5F1D2-8390-5B50-51A1-7F20166F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7" y="3916612"/>
            <a:ext cx="4943766" cy="280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2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6B6D-507B-1E5B-8C8C-F7DDF90F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43B5-8623-AEA8-C566-28A3E130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4" y="1609964"/>
            <a:ext cx="10515600" cy="4746385"/>
          </a:xfrm>
        </p:spPr>
        <p:txBody>
          <a:bodyPr/>
          <a:lstStyle/>
          <a:p>
            <a:r>
              <a:rPr lang="en-US" dirty="0"/>
              <a:t>Supervised Learning </a:t>
            </a:r>
          </a:p>
          <a:p>
            <a:pPr lvl="1"/>
            <a:r>
              <a:rPr lang="en-US" dirty="0"/>
              <a:t>Classification – Categorical  ( Dog – Cat ) </a:t>
            </a:r>
          </a:p>
          <a:p>
            <a:pPr lvl="1"/>
            <a:r>
              <a:rPr lang="en-US" dirty="0"/>
              <a:t>Regression  - contiguous ( House Cost ) </a:t>
            </a:r>
          </a:p>
          <a:p>
            <a:pPr lvl="1"/>
            <a:endParaRPr lang="en-US" dirty="0"/>
          </a:p>
          <a:p>
            <a:r>
              <a:rPr lang="en-US" dirty="0"/>
              <a:t>Unsupervised Learning </a:t>
            </a:r>
          </a:p>
          <a:p>
            <a:pPr lvl="1"/>
            <a:r>
              <a:rPr lang="en-US" dirty="0"/>
              <a:t>Clustering ( anomaly Detection 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and Environment </a:t>
            </a:r>
          </a:p>
          <a:p>
            <a:pPr lvl="2"/>
            <a:r>
              <a:rPr lang="en-US" dirty="0"/>
              <a:t>Action - Reward and penalty </a:t>
            </a:r>
          </a:p>
        </p:txBody>
      </p:sp>
      <p:pic>
        <p:nvPicPr>
          <p:cNvPr id="1026" name="Picture 2" descr="What Is Reinforcement Learning? - MATLAB &amp; Simulink">
            <a:extLst>
              <a:ext uri="{FF2B5EF4-FFF2-40B4-BE49-F238E27FC236}">
                <a16:creationId xmlns:a16="http://schemas.microsoft.com/office/drawing/2014/main" id="{2D801CD5-1E65-034A-4092-FD26BD0F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62" y="3128243"/>
            <a:ext cx="6094439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BCF10-70E4-567E-88F8-115E4B86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6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4018-E467-291D-AE1E-D88A93E4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E919-F4AF-F62D-848F-839160AA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88E09-8B89-FE8D-7DBF-9799CDC5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2CE6B4-54DC-FE7F-C4DC-F7274D94D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26" y="1384098"/>
            <a:ext cx="10345947" cy="497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79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3406-42E2-DC0A-E837-D45639FB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2EBB-907B-DBEC-0431-6134EA0E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of LLM</a:t>
            </a:r>
          </a:p>
          <a:p>
            <a:r>
              <a:rPr lang="en-US" dirty="0"/>
              <a:t>Text to Text </a:t>
            </a:r>
          </a:p>
          <a:p>
            <a:r>
              <a:rPr lang="en-US" dirty="0"/>
              <a:t>Text To Image</a:t>
            </a:r>
          </a:p>
          <a:p>
            <a:r>
              <a:rPr lang="en-US" dirty="0"/>
              <a:t>Video Labeling </a:t>
            </a:r>
          </a:p>
          <a:p>
            <a:r>
              <a:rPr lang="en-US" dirty="0"/>
              <a:t>And 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362E-DD12-DB96-619C-AD726704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41</a:t>
            </a:fld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15F37C16-1946-43C5-1046-1055A48ED8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79E0A-F1DC-62B4-FFC4-D972DCE2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270" y="580606"/>
            <a:ext cx="7478169" cy="3000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E8DEE-0810-B3D4-99B0-512A5CE8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71" y="3833914"/>
            <a:ext cx="7478169" cy="22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48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F8AA-ABA1-2797-97DE-3F45B714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7420F-FF5D-9EF1-DE17-7C8E162D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NN has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5F25D-EB99-66BC-43DB-734B595F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09503-952C-174A-2060-D6986CCB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18" y="2895300"/>
            <a:ext cx="9838592" cy="26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4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7512-2A41-1D28-27A0-4FFBB5F7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956A-1A44-9EF9-54C9-5F7CA1F87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7EE1C-B47A-C73E-2CA4-CABE8E28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7AAF3F8-1C57-B666-2555-B4BF4CD40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764923"/>
              </p:ext>
            </p:extLst>
          </p:nvPr>
        </p:nvGraphicFramePr>
        <p:xfrm>
          <a:off x="2275262" y="1648471"/>
          <a:ext cx="7693233" cy="4653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374309" imgH="2040941" progId="">
                  <p:embed/>
                </p:oleObj>
              </mc:Choice>
              <mc:Fallback>
                <p:oleObj r:id="rId2" imgW="3374309" imgH="204094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75262" y="1648471"/>
                        <a:ext cx="7693233" cy="46535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EF1119-82AA-77A7-187B-A02E481F7431}"/>
              </a:ext>
            </a:extLst>
          </p:cNvPr>
          <p:cNvSpPr txBox="1"/>
          <p:nvPr/>
        </p:nvSpPr>
        <p:spPr>
          <a:xfrm>
            <a:off x="2743200" y="6353418"/>
            <a:ext cx="4642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I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am 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explaining</a:t>
            </a:r>
            <a:r>
              <a:rPr kumimoji="0" lang="fa-IR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 the  …..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23CBD-1C82-CFC5-6EF5-2B013BCE5DE2}"/>
              </a:ext>
            </a:extLst>
          </p:cNvPr>
          <p:cNvSpPr txBox="1"/>
          <p:nvPr/>
        </p:nvSpPr>
        <p:spPr>
          <a:xfrm>
            <a:off x="3913517" y="121167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I am explaining the neural network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70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7C30-628E-930F-0E9D-D4084EBE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052D-92E4-C5F3-DE30-D823810AF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https://distill.pub/2021/gnn-intro/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586CC-01DF-0AD8-9DA9-6F064FFF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8661A-55AD-9AC2-48F8-8F5F4AC4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49" y="2503011"/>
            <a:ext cx="7351156" cy="38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71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4A5B-2AA5-99F1-2A32-8A89A0D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3D80B-B80F-98FF-EE58-6FC28284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FBB4A-23E8-CAFB-3B11-FB885A39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072" y="645867"/>
            <a:ext cx="7349736" cy="52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74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FFA2-F19D-C18F-1D74-D81009C3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ttention">
            <a:hlinkClick r:id="" action="ppaction://media"/>
            <a:extLst>
              <a:ext uri="{FF2B5EF4-FFF2-40B4-BE49-F238E27FC236}">
                <a16:creationId xmlns:a16="http://schemas.microsoft.com/office/drawing/2014/main" id="{AA811C43-7B2B-6508-CE18-17A4527063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571" y="136525"/>
            <a:ext cx="11298252" cy="62198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B47FE-DE6F-3E0E-68C5-B272DC93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26B2-3A0D-E68F-5E5F-BAB6211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DA5B-B7D8-DE6E-3952-54A36730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DA70-A0EA-8178-BBEB-506C9D34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D8D0D-482D-EA45-13D7-DFFEBF18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58348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8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2790-6FA2-8DA3-E801-BC9B0DFC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BFF5-D64F-3791-B2A5-FE3D8EA8D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63821-B687-57EA-1164-E107C292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D1186-DD5E-5E50-FCB1-34175CE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935697" cy="40963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04BEE-0EB0-3716-DD96-404EC269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30" y="2121200"/>
            <a:ext cx="8143336" cy="40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25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A975-3BC6-D43A-77D6-A1BEE63E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4A5-B911-D204-21D3-91EF2407A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  <a:p>
            <a:r>
              <a:rPr lang="en-US" dirty="0"/>
              <a:t>Copilot </a:t>
            </a:r>
          </a:p>
          <a:p>
            <a:r>
              <a:rPr lang="en-US" dirty="0"/>
              <a:t>Bert</a:t>
            </a:r>
          </a:p>
          <a:p>
            <a:r>
              <a:rPr lang="en-US" dirty="0"/>
              <a:t>Lima </a:t>
            </a:r>
          </a:p>
          <a:p>
            <a:r>
              <a:rPr lang="en-US" dirty="0">
                <a:hlinkClick r:id="rId2"/>
              </a:rPr>
              <a:t>Gemini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498B1-8EE5-4064-5423-9995FA92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DE39B-C1DD-0BE4-0EC3-1E7C4357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639" y="365125"/>
            <a:ext cx="8140505" cy="57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9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8D1-2965-082E-6291-6D9EE8B8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3074" name="Picture 2" descr="Customizing skills for assistive robotic manipulators, an inverse reinforcement  learning approach with error-related potentials | Communications Biology">
            <a:extLst>
              <a:ext uri="{FF2B5EF4-FFF2-40B4-BE49-F238E27FC236}">
                <a16:creationId xmlns:a16="http://schemas.microsoft.com/office/drawing/2014/main" id="{B96F5E93-BA9F-05A4-255F-2572FCE0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65" y="1309731"/>
            <a:ext cx="6895982" cy="52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1F6E6-006F-3884-4398-45A3255C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1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D5E-023E-4FFB-24D3-4844120B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54AA-0608-FB2D-4E27-1B5E4ADF0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06169"/>
            <a:ext cx="10515600" cy="4351338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scikit-learn</a:t>
            </a: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pandas </a:t>
            </a:r>
          </a:p>
          <a:p>
            <a:pPr lvl="1"/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Keras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TensorFlow |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pyTorch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google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colab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6" name="AutoShape 7" descr="GitHub - matplotlib/matplotlib: matplotlib: plotting with Python">
            <a:extLst>
              <a:ext uri="{FF2B5EF4-FFF2-40B4-BE49-F238E27FC236}">
                <a16:creationId xmlns:a16="http://schemas.microsoft.com/office/drawing/2014/main" id="{9E2EEE63-8985-CAA7-7D24-D38BFE813E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 descr="La función plot | Interactive Chaos">
            <a:extLst>
              <a:ext uri="{FF2B5EF4-FFF2-40B4-BE49-F238E27FC236}">
                <a16:creationId xmlns:a16="http://schemas.microsoft.com/office/drawing/2014/main" id="{CB48F96F-27A8-1F23-C4C4-3D9CCCA1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48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2DDE573E-E187-CEE5-9759-81DB2895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48" y="1172982"/>
            <a:ext cx="1984382" cy="11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undefined">
            <a:extLst>
              <a:ext uri="{FF2B5EF4-FFF2-40B4-BE49-F238E27FC236}">
                <a16:creationId xmlns:a16="http://schemas.microsoft.com/office/drawing/2014/main" id="{4350FA7F-6190-F44F-543F-567586C3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36" y="3019368"/>
            <a:ext cx="1518327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E2CCF117-3A6B-6999-BEE2-C16BFBCF3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5" name="Picture 19">
            <a:extLst>
              <a:ext uri="{FF2B5EF4-FFF2-40B4-BE49-F238E27FC236}">
                <a16:creationId xmlns:a16="http://schemas.microsoft.com/office/drawing/2014/main" id="{B8A02BEF-DF7B-DDCF-DC51-A5952FBF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4122169"/>
            <a:ext cx="1905000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>
            <a:extLst>
              <a:ext uri="{FF2B5EF4-FFF2-40B4-BE49-F238E27FC236}">
                <a16:creationId xmlns:a16="http://schemas.microsoft.com/office/drawing/2014/main" id="{96A42A56-8C25-2039-37B2-6EA66C54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36" y="4965210"/>
            <a:ext cx="2321264" cy="9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84784-29A8-AE8F-21D5-7BB665A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0C39A8-685D-E6D8-784C-6399615D5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54523"/>
              </p:ext>
            </p:extLst>
          </p:nvPr>
        </p:nvGraphicFramePr>
        <p:xfrm>
          <a:off x="7510378" y="2131277"/>
          <a:ext cx="189865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898501" imgH="2479510" progId="">
                  <p:embed/>
                </p:oleObj>
              </mc:Choice>
              <mc:Fallback>
                <p:oleObj r:id="rId7" imgW="1898501" imgH="247951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10378" y="2131277"/>
                        <a:ext cx="1898650" cy="247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A728EBC-7F16-7DC6-E4B8-550F0007E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56562"/>
              </p:ext>
            </p:extLst>
          </p:nvPr>
        </p:nvGraphicFramePr>
        <p:xfrm>
          <a:off x="9409028" y="2786119"/>
          <a:ext cx="160655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606584" imgH="2104377" progId="">
                  <p:embed/>
                </p:oleObj>
              </mc:Choice>
              <mc:Fallback>
                <p:oleObj r:id="rId9" imgW="1606584" imgH="2104377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09028" y="2786119"/>
                        <a:ext cx="160655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37C2CDC-E227-2A6F-A2E1-83515322D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3759"/>
              </p:ext>
            </p:extLst>
          </p:nvPr>
        </p:nvGraphicFramePr>
        <p:xfrm>
          <a:off x="8343362" y="912001"/>
          <a:ext cx="21907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190764" imgH="1390802" progId="">
                  <p:embed/>
                </p:oleObj>
              </mc:Choice>
              <mc:Fallback>
                <p:oleObj r:id="rId11" imgW="2190764" imgH="139080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43362" y="912001"/>
                        <a:ext cx="21907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311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5EA9-0F43-F34A-26B7-6CDBAD19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and LLM 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D932-05B8-20B1-6D62-D653FA5C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https://chatgpt.com/</a:t>
            </a:r>
          </a:p>
          <a:p>
            <a:r>
              <a:rPr lang="en-US" dirty="0"/>
              <a:t>https://runwayml.com/research/gen-2</a:t>
            </a:r>
          </a:p>
          <a:p>
            <a:r>
              <a:rPr lang="en-US" dirty="0">
                <a:hlinkClick r:id="rId2"/>
              </a:rPr>
              <a:t>https://www.midjourney.com/home</a:t>
            </a:r>
            <a:endParaRPr lang="en-US" dirty="0"/>
          </a:p>
          <a:p>
            <a:r>
              <a:rPr lang="en-US" dirty="0">
                <a:hlinkClick r:id="rId3"/>
              </a:rPr>
              <a:t>https://lumalabs.ai/dream-machine</a:t>
            </a:r>
            <a:endParaRPr lang="en-US" dirty="0"/>
          </a:p>
          <a:p>
            <a:r>
              <a:rPr lang="en-US" dirty="0">
                <a:hlinkClick r:id="rId4"/>
              </a:rPr>
              <a:t>https://www.adobe.com/products/firefly.html#</a:t>
            </a:r>
            <a:endParaRPr lang="en-US" dirty="0"/>
          </a:p>
          <a:p>
            <a:r>
              <a:rPr lang="en-US" dirty="0"/>
              <a:t>https://www.3daistudio.com/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1A67A-1DF6-CEB0-EEE6-9DF6A707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20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492C-3CDF-87A4-F254-483045A7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A984-A0C4-732F-EAEF-E7BDC24FD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real-time object detection and image segmentation model</a:t>
            </a:r>
            <a:endParaRPr lang="en-US" dirty="0"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3D41-A92F-99E9-96F7-BCA4B8F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E8715-7A49-425C-F422-2A3FD538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08" y="2944411"/>
            <a:ext cx="8602275" cy="231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795F-E1C5-0BD8-80D7-5DBEF87ED5D0}"/>
              </a:ext>
            </a:extLst>
          </p:cNvPr>
          <p:cNvSpPr txBox="1"/>
          <p:nvPr/>
        </p:nvSpPr>
        <p:spPr>
          <a:xfrm>
            <a:off x="957531" y="6122225"/>
            <a:ext cx="302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https://docs.ultralytics.com/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EAE-DC78-5F14-D0A2-1478344B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https://openai.com/index/emergent-tool-use/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F3213-B256-6246-FA14-F5E75DCE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49" y="1181819"/>
            <a:ext cx="8104097" cy="5311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75BB9-5A77-7903-488B-A0D5B249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DE49-C1D9-C608-1242-94206818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9A11B-2F96-46C6-F3C8-93E8A882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2"/>
            <a:ext cx="10515600" cy="2668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KNN ( K – Nearest Neighbor ) </a:t>
            </a:r>
          </a:p>
          <a:p>
            <a:r>
              <a:rPr lang="en-US" dirty="0"/>
              <a:t>SVN ( Supper Vector Machine )  </a:t>
            </a:r>
          </a:p>
          <a:p>
            <a:r>
              <a:rPr lang="en-US" dirty="0"/>
              <a:t>Liner Regression </a:t>
            </a:r>
          </a:p>
          <a:p>
            <a:r>
              <a:rPr lang="en-US" dirty="0"/>
              <a:t>Logistic Regression </a:t>
            </a:r>
          </a:p>
          <a:p>
            <a:r>
              <a:rPr lang="en-US" dirty="0"/>
              <a:t>Decision Tree </a:t>
            </a:r>
          </a:p>
          <a:p>
            <a:r>
              <a:rPr lang="en-US" dirty="0"/>
              <a:t>Naïve Bayesian Classifier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7F1F-3F0D-5DCB-6855-7C5FD4B5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08" y="4286456"/>
            <a:ext cx="5076124" cy="24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DCC92-75A4-FE40-811A-A4506C6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6" y="4286456"/>
            <a:ext cx="2599177" cy="1987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D2D5-B63E-019D-E657-3575AE5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605" y="4250573"/>
            <a:ext cx="2961637" cy="2242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6B427-7A74-6574-50B7-C0D855C9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792" y="2008271"/>
            <a:ext cx="6015615" cy="22423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471D3-96B1-BC5A-A198-1ED2729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150DB5-3C6B-256F-0C94-E120352C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164" y="4568156"/>
            <a:ext cx="1779671" cy="177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58E-5CAF-E3F8-EB1F-F8952C9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2EFE-6874-BFC0-F1A2-F1F3CD6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  <a:p>
            <a:pPr lvl="1"/>
            <a:r>
              <a:rPr lang="en-US" dirty="0"/>
              <a:t>If Noise appeared in data this algorithm is not efficient</a:t>
            </a:r>
          </a:p>
          <a:p>
            <a:pPr lvl="1"/>
            <a:r>
              <a:rPr lang="en-US" dirty="0"/>
              <a:t>If K = 1 this algorithm is not efficient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D1E649-75CE-BD1B-2721-E3A470F2067F}"/>
              </a:ext>
            </a:extLst>
          </p:cNvPr>
          <p:cNvSpPr/>
          <p:nvPr/>
        </p:nvSpPr>
        <p:spPr>
          <a:xfrm>
            <a:off x="2225614" y="404442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AEC4B-C4B9-689B-D78B-C911D19F74F1}"/>
              </a:ext>
            </a:extLst>
          </p:cNvPr>
          <p:cNvSpPr/>
          <p:nvPr/>
        </p:nvSpPr>
        <p:spPr>
          <a:xfrm>
            <a:off x="3137139" y="431615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EB2D3-4D0D-3785-D4BA-4DE6F1CFA53D}"/>
              </a:ext>
            </a:extLst>
          </p:cNvPr>
          <p:cNvSpPr/>
          <p:nvPr/>
        </p:nvSpPr>
        <p:spPr>
          <a:xfrm>
            <a:off x="2277371" y="480930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1BA971-376F-D4B4-BC97-5FD075EEC882}"/>
              </a:ext>
            </a:extLst>
          </p:cNvPr>
          <p:cNvSpPr/>
          <p:nvPr/>
        </p:nvSpPr>
        <p:spPr>
          <a:xfrm>
            <a:off x="2572107" y="411465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30073-5AFD-163E-673A-63777671874E}"/>
              </a:ext>
            </a:extLst>
          </p:cNvPr>
          <p:cNvSpPr/>
          <p:nvPr/>
        </p:nvSpPr>
        <p:spPr>
          <a:xfrm>
            <a:off x="3265096" y="509136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0507B2-6852-218A-FFF9-68A9DBC59E9D}"/>
              </a:ext>
            </a:extLst>
          </p:cNvPr>
          <p:cNvSpPr/>
          <p:nvPr/>
        </p:nvSpPr>
        <p:spPr>
          <a:xfrm>
            <a:off x="2481530" y="559150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93446-E4F4-C99A-D865-A16081670FE0}"/>
              </a:ext>
            </a:extLst>
          </p:cNvPr>
          <p:cNvSpPr/>
          <p:nvPr/>
        </p:nvSpPr>
        <p:spPr>
          <a:xfrm>
            <a:off x="2704373" y="451895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AD3EE6-9F83-6328-A58B-C2A4449BC402}"/>
              </a:ext>
            </a:extLst>
          </p:cNvPr>
          <p:cNvSpPr/>
          <p:nvPr/>
        </p:nvSpPr>
        <p:spPr>
          <a:xfrm>
            <a:off x="6405054" y="404678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AFC79E-2EB6-C192-F710-2DB54CAE663D}"/>
              </a:ext>
            </a:extLst>
          </p:cNvPr>
          <p:cNvSpPr/>
          <p:nvPr/>
        </p:nvSpPr>
        <p:spPr>
          <a:xfrm>
            <a:off x="7316579" y="431851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277D3-E0F5-08C6-9D08-F3A16AAEBAD0}"/>
              </a:ext>
            </a:extLst>
          </p:cNvPr>
          <p:cNvSpPr/>
          <p:nvPr/>
        </p:nvSpPr>
        <p:spPr>
          <a:xfrm>
            <a:off x="6456811" y="481166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36A4D-4ADB-AF22-F7AB-9887FE5B71BB}"/>
              </a:ext>
            </a:extLst>
          </p:cNvPr>
          <p:cNvSpPr/>
          <p:nvPr/>
        </p:nvSpPr>
        <p:spPr>
          <a:xfrm>
            <a:off x="6751547" y="411701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A7FDEF-AFC5-56D5-D0F6-AAC62B306D4F}"/>
              </a:ext>
            </a:extLst>
          </p:cNvPr>
          <p:cNvSpPr/>
          <p:nvPr/>
        </p:nvSpPr>
        <p:spPr>
          <a:xfrm>
            <a:off x="7444536" y="509372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4C7C10-D2CC-3212-545F-B49C7625B014}"/>
              </a:ext>
            </a:extLst>
          </p:cNvPr>
          <p:cNvSpPr/>
          <p:nvPr/>
        </p:nvSpPr>
        <p:spPr>
          <a:xfrm>
            <a:off x="6660970" y="559386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1983B7-4A8B-38EF-ACD3-8369DE555571}"/>
              </a:ext>
            </a:extLst>
          </p:cNvPr>
          <p:cNvSpPr/>
          <p:nvPr/>
        </p:nvSpPr>
        <p:spPr>
          <a:xfrm>
            <a:off x="6883813" y="452131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6367B-9C96-226C-C827-A98FABF415CA}"/>
              </a:ext>
            </a:extLst>
          </p:cNvPr>
          <p:cNvSpPr txBox="1"/>
          <p:nvPr/>
        </p:nvSpPr>
        <p:spPr>
          <a:xfrm>
            <a:off x="1253484" y="3983674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A87EE-61F4-5325-466B-4B6782C9C27D}"/>
              </a:ext>
            </a:extLst>
          </p:cNvPr>
          <p:cNvSpPr txBox="1"/>
          <p:nvPr/>
        </p:nvSpPr>
        <p:spPr>
          <a:xfrm>
            <a:off x="5552691" y="3926473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C5D8F-EA31-C09D-AFF4-6E88F3CAFECD}"/>
              </a:ext>
            </a:extLst>
          </p:cNvPr>
          <p:cNvCxnSpPr>
            <a:cxnSpLocks/>
          </p:cNvCxnSpPr>
          <p:nvPr/>
        </p:nvCxnSpPr>
        <p:spPr>
          <a:xfrm flipH="1" flipV="1">
            <a:off x="2704373" y="4305336"/>
            <a:ext cx="39863" cy="202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1BA9DC-ABB9-29D6-181A-0A390A0E339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69171" y="4305336"/>
            <a:ext cx="105220" cy="21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8B74D5-73A1-5C90-5B41-BB5100D3C767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6611436" y="4675937"/>
            <a:ext cx="298907" cy="16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B9563A-A65A-7343-B0EA-8D222001DBA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064968" y="4409095"/>
            <a:ext cx="251611" cy="162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0B46C76-4A68-4614-5895-0C5C60AB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99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FB46-FF76-EAD6-397A-73B4A020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186F0-4588-B28D-2EBB-13EA1B0B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2069231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2941F3-0628-2EED-E0F4-1CC5655F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51" y="1912280"/>
            <a:ext cx="6216719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FD7711-D580-6289-406A-AED5E0256271}"/>
              </a:ext>
            </a:extLst>
          </p:cNvPr>
          <p:cNvSpPr/>
          <p:nvPr/>
        </p:nvSpPr>
        <p:spPr>
          <a:xfrm>
            <a:off x="1911719" y="2607012"/>
            <a:ext cx="680936" cy="6712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322F3-165C-3141-33BE-137C91712028}"/>
              </a:ext>
            </a:extLst>
          </p:cNvPr>
          <p:cNvSpPr/>
          <p:nvPr/>
        </p:nvSpPr>
        <p:spPr>
          <a:xfrm>
            <a:off x="5439772" y="1118681"/>
            <a:ext cx="6308898" cy="49611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0D6D8A-F7F4-7FC6-221A-D01808835DED}"/>
              </a:ext>
            </a:extLst>
          </p:cNvPr>
          <p:cNvSpPr/>
          <p:nvPr/>
        </p:nvSpPr>
        <p:spPr>
          <a:xfrm>
            <a:off x="2120630" y="1375284"/>
            <a:ext cx="4863830" cy="1241456"/>
          </a:xfrm>
          <a:custGeom>
            <a:avLst/>
            <a:gdLst>
              <a:gd name="connsiteX0" fmla="*/ 0 w 4863830"/>
              <a:gd name="connsiteY0" fmla="*/ 1241456 h 1241456"/>
              <a:gd name="connsiteX1" fmla="*/ 2217906 w 4863830"/>
              <a:gd name="connsiteY1" fmla="*/ 74137 h 1241456"/>
              <a:gd name="connsiteX2" fmla="*/ 4863830 w 4863830"/>
              <a:gd name="connsiteY2" fmla="*/ 93593 h 124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3830" h="1241456">
                <a:moveTo>
                  <a:pt x="0" y="1241456"/>
                </a:moveTo>
                <a:cubicBezTo>
                  <a:pt x="703634" y="753451"/>
                  <a:pt x="1407268" y="265447"/>
                  <a:pt x="2217906" y="74137"/>
                </a:cubicBezTo>
                <a:cubicBezTo>
                  <a:pt x="3028544" y="-117173"/>
                  <a:pt x="4370962" y="126019"/>
                  <a:pt x="4863830" y="9359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C070BF9-2837-F62F-EEC3-DC520F6F6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01D95-2BB5-8652-F1D4-5246720E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74" y="208619"/>
            <a:ext cx="4297392" cy="1638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12CBD-2DBC-6496-E551-5CD26F4F08E3}"/>
              </a:ext>
            </a:extLst>
          </p:cNvPr>
          <p:cNvSpPr txBox="1"/>
          <p:nvPr/>
        </p:nvSpPr>
        <p:spPr>
          <a:xfrm>
            <a:off x="2456911" y="5671828"/>
            <a:ext cx="31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Fully Connected layer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D0CAD-E083-4F52-C682-9BD7EAB7BA06}"/>
              </a:ext>
            </a:extLst>
          </p:cNvPr>
          <p:cNvSpPr/>
          <p:nvPr/>
        </p:nvSpPr>
        <p:spPr>
          <a:xfrm>
            <a:off x="2969809" y="2570196"/>
            <a:ext cx="969479" cy="2668771"/>
          </a:xfrm>
          <a:prstGeom prst="ellips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C85A3-DA29-564A-5185-E5272DE155CA}"/>
              </a:ext>
            </a:extLst>
          </p:cNvPr>
          <p:cNvCxnSpPr>
            <a:endCxn id="13" idx="4"/>
          </p:cNvCxnSpPr>
          <p:nvPr/>
        </p:nvCxnSpPr>
        <p:spPr>
          <a:xfrm flipH="1" flipV="1">
            <a:off x="3454549" y="5238967"/>
            <a:ext cx="9053" cy="39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DB70D-14B5-FD61-5C25-F6D5FA30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2" grpId="0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3941</TotalTime>
  <Words>1074</Words>
  <Application>Microsoft Office PowerPoint</Application>
  <PresentationFormat>Widescreen</PresentationFormat>
  <Paragraphs>301</Paragraphs>
  <Slides>52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Aptos</vt:lpstr>
      <vt:lpstr>Aptos Display</vt:lpstr>
      <vt:lpstr>Arial</vt:lpstr>
      <vt:lpstr>Arial Black</vt:lpstr>
      <vt:lpstr>Cambria Math</vt:lpstr>
      <vt:lpstr>Google Sans</vt:lpstr>
      <vt:lpstr>inherit</vt:lpstr>
      <vt:lpstr>IRANYekan ExtraBlack</vt:lpstr>
      <vt:lpstr>Linux Libertine</vt:lpstr>
      <vt:lpstr>Roboto</vt:lpstr>
      <vt:lpstr>Office Theme</vt:lpstr>
      <vt:lpstr>Neural Network  Machine Learning Deep Leaning </vt:lpstr>
      <vt:lpstr>PowerPoint Presentation</vt:lpstr>
      <vt:lpstr>PowerPoint Presentation</vt:lpstr>
      <vt:lpstr>Machine Learning :  </vt:lpstr>
      <vt:lpstr>Reinforcement Learning </vt:lpstr>
      <vt:lpstr>https://openai.com/index/emergent-tool-use/ </vt:lpstr>
      <vt:lpstr>Traditional Neural Network </vt:lpstr>
      <vt:lpstr>K - Nearest Neighbor </vt:lpstr>
      <vt:lpstr>Natural Network</vt:lpstr>
      <vt:lpstr>PowerPoint Presentation</vt:lpstr>
      <vt:lpstr>Loss Function and Back Propagation</vt:lpstr>
      <vt:lpstr>PowerPoint Presentation</vt:lpstr>
      <vt:lpstr>Activation Function | nonlinear functional</vt:lpstr>
      <vt:lpstr>Start of Deep Learning </vt:lpstr>
      <vt:lpstr>Question </vt:lpstr>
      <vt:lpstr>One Hot - Cost or Loss Function  </vt:lpstr>
      <vt:lpstr>Cost Function </vt:lpstr>
      <vt:lpstr>Cost Function </vt:lpstr>
      <vt:lpstr>PowerPoint Presentation</vt:lpstr>
      <vt:lpstr>Neural network in Visual </vt:lpstr>
      <vt:lpstr>Neural Network Vs Deep Neural Network</vt:lpstr>
      <vt:lpstr>Machine Learning Vs Deep Learning</vt:lpstr>
      <vt:lpstr>Yann André LeCun</vt:lpstr>
      <vt:lpstr>Way Convolution Neural Network ?</vt:lpstr>
      <vt:lpstr>Are they different ?</vt:lpstr>
      <vt:lpstr>Birth of Convolution</vt:lpstr>
      <vt:lpstr>Way so late ?  After 18 years</vt:lpstr>
      <vt:lpstr>Deep Learning</vt:lpstr>
      <vt:lpstr>Way Convolution ?</vt:lpstr>
      <vt:lpstr>Convolution Kernel </vt:lpstr>
      <vt:lpstr>CNN - LeNet</vt:lpstr>
      <vt:lpstr>CNN - AlexNet</vt:lpstr>
      <vt:lpstr>Vgg16</vt:lpstr>
      <vt:lpstr>CNN - Residual Networks (ResNet)</vt:lpstr>
      <vt:lpstr>CNN – Inception ( GoogLeNet )</vt:lpstr>
      <vt:lpstr>CNN - Decoder-Encoder  </vt:lpstr>
      <vt:lpstr>CNN - Generative adversarial network (GAN)</vt:lpstr>
      <vt:lpstr>Pix2Pix</vt:lpstr>
      <vt:lpstr>Style GAN</vt:lpstr>
      <vt:lpstr>Cycle GAN</vt:lpstr>
      <vt:lpstr>RNN</vt:lpstr>
      <vt:lpstr>RNN</vt:lpstr>
      <vt:lpstr>RNN</vt:lpstr>
      <vt:lpstr>Graph Neural Network</vt:lpstr>
      <vt:lpstr>Attention </vt:lpstr>
      <vt:lpstr>PowerPoint Presentation</vt:lpstr>
      <vt:lpstr>PowerPoint Presentation</vt:lpstr>
      <vt:lpstr>PowerPoint Presentation</vt:lpstr>
      <vt:lpstr>LLM</vt:lpstr>
      <vt:lpstr>Requirements</vt:lpstr>
      <vt:lpstr>Generative and LLM Site </vt:lpstr>
      <vt:lpstr>YOLO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pouya lariyan</dc:creator>
  <cp:lastModifiedBy>pouya lariyan</cp:lastModifiedBy>
  <cp:revision>133</cp:revision>
  <dcterms:created xsi:type="dcterms:W3CDTF">2024-09-14T06:58:50Z</dcterms:created>
  <dcterms:modified xsi:type="dcterms:W3CDTF">2024-09-25T11:10:19Z</dcterms:modified>
</cp:coreProperties>
</file>